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009900"/>
    <a:srgbClr val="99FF33"/>
    <a:srgbClr val="00FF00"/>
    <a:srgbClr val="66FF66"/>
    <a:srgbClr val="336600"/>
    <a:srgbClr val="FFE5FF"/>
    <a:srgbClr val="FFC9FF"/>
    <a:srgbClr val="660066"/>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79" autoAdjust="0"/>
    <p:restoredTop sz="94660"/>
  </p:normalViewPr>
  <p:slideViewPr>
    <p:cSldViewPr snapToGrid="0">
      <p:cViewPr>
        <p:scale>
          <a:sx n="100" d="100"/>
          <a:sy n="100" d="100"/>
        </p:scale>
        <p:origin x="1479"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397109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385372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122918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1057967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328375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4058572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23908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377536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350276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2596171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131896-F125-466C-ADD8-ACF026DBA1C4}" type="datetimeFigureOut">
              <a:rPr kumimoji="1" lang="ja-JP" altLang="en-US" smtClean="0"/>
              <a:t>2023/4/26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397996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2131896-F125-466C-ADD8-ACF026DBA1C4}" type="datetimeFigureOut">
              <a:rPr kumimoji="1" lang="ja-JP" altLang="en-US" smtClean="0"/>
              <a:t>2023/4/26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9BA0EBD-28CA-4C0E-ABCC-0B6CA3A7CCD3}" type="slidenum">
              <a:rPr kumimoji="1" lang="ja-JP" altLang="en-US" smtClean="0"/>
              <a:t>‹#›</a:t>
            </a:fld>
            <a:endParaRPr kumimoji="1" lang="ja-JP" altLang="en-US"/>
          </a:p>
        </p:txBody>
      </p:sp>
    </p:spTree>
    <p:extLst>
      <p:ext uri="{BB962C8B-B14F-4D97-AF65-F5344CB8AC3E}">
        <p14:creationId xmlns:p14="http://schemas.microsoft.com/office/powerpoint/2010/main" val="1276271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75766" y="4040894"/>
            <a:ext cx="6492240" cy="738664"/>
            <a:chOff x="175766" y="3217073"/>
            <a:chExt cx="6492240" cy="738664"/>
          </a:xfrm>
        </p:grpSpPr>
        <p:sp>
          <p:nvSpPr>
            <p:cNvPr id="5" name="テキスト ボックス 4"/>
            <p:cNvSpPr txBox="1"/>
            <p:nvPr/>
          </p:nvSpPr>
          <p:spPr>
            <a:xfrm>
              <a:off x="175766" y="3217073"/>
              <a:ext cx="6492240" cy="738664"/>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rPr>
                <a:t>　</a:t>
              </a:r>
              <a:r>
                <a:rPr lang="ja-JP" altLang="ja-JP" sz="1000" dirty="0" smtClean="0">
                  <a:latin typeface="HG丸ｺﾞｼｯｸM-PRO" panose="020F0600000000000000" pitchFamily="50" charset="-128"/>
                  <a:ea typeface="HG丸ｺﾞｼｯｸM-PRO" panose="020F0600000000000000" pitchFamily="50" charset="-128"/>
                </a:rPr>
                <a:t>募集期間</a:t>
              </a:r>
              <a:r>
                <a:rPr lang="ja-JP" altLang="en-US" sz="1000" dirty="0" smtClean="0">
                  <a:latin typeface="HG丸ｺﾞｼｯｸM-PRO" panose="020F0600000000000000" pitchFamily="50" charset="-128"/>
                  <a:ea typeface="HG丸ｺﾞｼｯｸM-PRO" panose="020F0600000000000000" pitchFamily="50" charset="-128"/>
                </a:rPr>
                <a:t>　</a:t>
              </a:r>
              <a:r>
                <a:rPr lang="ja-JP" altLang="ja-JP" sz="1000" dirty="0">
                  <a:latin typeface="HG丸ｺﾞｼｯｸM-PRO" panose="020F0600000000000000" pitchFamily="50" charset="-128"/>
                  <a:ea typeface="HG丸ｺﾞｼｯｸM-PRO" panose="020F0600000000000000" pitchFamily="50" charset="-128"/>
                </a:rPr>
                <a:t>　</a:t>
              </a:r>
              <a:r>
                <a:rPr lang="ja-JP" altLang="ja-JP" sz="1000" b="1" dirty="0">
                  <a:solidFill>
                    <a:srgbClr val="009900"/>
                  </a:solidFill>
                  <a:latin typeface="HG丸ｺﾞｼｯｸM-PRO" panose="020F0600000000000000" pitchFamily="50" charset="-128"/>
                  <a:ea typeface="HG丸ｺﾞｼｯｸM-PRO" panose="020F0600000000000000" pitchFamily="50" charset="-128"/>
                </a:rPr>
                <a:t>募集</a:t>
              </a:r>
              <a:r>
                <a:rPr lang="ja-JP" altLang="ja-JP" sz="1000" b="1" dirty="0" smtClean="0">
                  <a:solidFill>
                    <a:srgbClr val="009900"/>
                  </a:solidFill>
                  <a:latin typeface="HG丸ｺﾞｼｯｸM-PRO" panose="020F0600000000000000" pitchFamily="50" charset="-128"/>
                  <a:ea typeface="HG丸ｺﾞｼｯｸM-PRO" panose="020F0600000000000000" pitchFamily="50" charset="-128"/>
                </a:rPr>
                <a:t>開始</a:t>
              </a:r>
              <a:r>
                <a:rPr lang="ja-JP" altLang="en-US" sz="1000" b="1" dirty="0">
                  <a:solidFill>
                    <a:srgbClr val="009900"/>
                  </a:solidFill>
                  <a:latin typeface="HG丸ｺﾞｼｯｸM-PRO" panose="020F0600000000000000" pitchFamily="50" charset="-128"/>
                  <a:ea typeface="HG丸ｺﾞｼｯｸM-PRO" panose="020F0600000000000000" pitchFamily="50" charset="-128"/>
                </a:rPr>
                <a:t>日</a:t>
              </a:r>
              <a:r>
                <a:rPr lang="ja-JP" altLang="ja-JP" sz="1000" b="1" dirty="0">
                  <a:solidFill>
                    <a:srgbClr val="009900"/>
                  </a:solidFill>
                  <a:latin typeface="HG丸ｺﾞｼｯｸM-PRO" panose="020F0600000000000000" pitchFamily="50" charset="-128"/>
                  <a:ea typeface="HG丸ｺﾞｼｯｸM-PRO" panose="020F0600000000000000" pitchFamily="50" charset="-128"/>
                </a:rPr>
                <a:t>　</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令和</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５</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年</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４</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月</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２８</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日（</a:t>
              </a:r>
              <a:r>
                <a:rPr lang="ja-JP" altLang="en-US" sz="1400" b="1" dirty="0">
                  <a:solidFill>
                    <a:srgbClr val="009900"/>
                  </a:solidFill>
                  <a:latin typeface="HG丸ｺﾞｼｯｸM-PRO" panose="020F0600000000000000" pitchFamily="50" charset="-128"/>
                  <a:ea typeface="HG丸ｺﾞｼｯｸM-PRO" panose="020F0600000000000000" pitchFamily="50" charset="-128"/>
                </a:rPr>
                <a:t>金</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a:t>
              </a:r>
              <a:endParaRPr lang="ja-JP" altLang="ja-JP" sz="1400" b="1" dirty="0">
                <a:solidFill>
                  <a:srgbClr val="009900"/>
                </a:solidFill>
                <a:latin typeface="HG丸ｺﾞｼｯｸM-PRO" panose="020F0600000000000000" pitchFamily="50" charset="-128"/>
                <a:ea typeface="HG丸ｺﾞｼｯｸM-PRO" panose="020F0600000000000000" pitchFamily="50" charset="-128"/>
              </a:endParaRPr>
            </a:p>
            <a:p>
              <a:r>
                <a:rPr lang="ja-JP" altLang="ja-JP" sz="1000" dirty="0">
                  <a:solidFill>
                    <a:srgbClr val="009900"/>
                  </a:solidFill>
                  <a:latin typeface="HG丸ｺﾞｼｯｸM-PRO" panose="020F0600000000000000" pitchFamily="50" charset="-128"/>
                  <a:ea typeface="HG丸ｺﾞｼｯｸM-PRO" panose="020F0600000000000000" pitchFamily="50" charset="-128"/>
                </a:rPr>
                <a:t>　　　　　　　</a:t>
              </a:r>
              <a:r>
                <a:rPr lang="ja-JP" altLang="ja-JP" sz="1000" b="1" dirty="0">
                  <a:solidFill>
                    <a:srgbClr val="009900"/>
                  </a:solidFill>
                  <a:latin typeface="HG丸ｺﾞｼｯｸM-PRO" panose="020F0600000000000000" pitchFamily="50" charset="-128"/>
                  <a:ea typeface="HG丸ｺﾞｼｯｸM-PRO" panose="020F0600000000000000" pitchFamily="50" charset="-128"/>
                </a:rPr>
                <a:t>募集</a:t>
              </a:r>
              <a:r>
                <a:rPr lang="ja-JP" altLang="ja-JP" sz="1000" b="1" dirty="0" smtClean="0">
                  <a:solidFill>
                    <a:srgbClr val="009900"/>
                  </a:solidFill>
                  <a:latin typeface="HG丸ｺﾞｼｯｸM-PRO" panose="020F0600000000000000" pitchFamily="50" charset="-128"/>
                  <a:ea typeface="HG丸ｺﾞｼｯｸM-PRO" panose="020F0600000000000000" pitchFamily="50" charset="-128"/>
                </a:rPr>
                <a:t>締切</a:t>
              </a:r>
              <a:r>
                <a:rPr lang="ja-JP" altLang="en-US" sz="1000" b="1" dirty="0" smtClean="0">
                  <a:solidFill>
                    <a:srgbClr val="009900"/>
                  </a:solidFill>
                  <a:latin typeface="HG丸ｺﾞｼｯｸM-PRO" panose="020F0600000000000000" pitchFamily="50" charset="-128"/>
                  <a:ea typeface="HG丸ｺﾞｼｯｸM-PRO" panose="020F0600000000000000" pitchFamily="50" charset="-128"/>
                </a:rPr>
                <a:t>日</a:t>
              </a:r>
              <a:r>
                <a:rPr lang="ja-JP" altLang="ja-JP" sz="1000" b="1" dirty="0">
                  <a:solidFill>
                    <a:srgbClr val="009900"/>
                  </a:solidFill>
                  <a:latin typeface="HG丸ｺﾞｼｯｸM-PRO" panose="020F0600000000000000" pitchFamily="50" charset="-128"/>
                  <a:ea typeface="HG丸ｺﾞｼｯｸM-PRO" panose="020F0600000000000000" pitchFamily="50" charset="-128"/>
                </a:rPr>
                <a:t>　</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１次〆切・・令</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和</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５</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年</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５</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月</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２６</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日（</a:t>
              </a:r>
              <a:r>
                <a:rPr lang="ja-JP" altLang="en-US" sz="1400" b="1" dirty="0">
                  <a:solidFill>
                    <a:srgbClr val="009900"/>
                  </a:solidFill>
                  <a:latin typeface="HG丸ｺﾞｼｯｸM-PRO" panose="020F0600000000000000" pitchFamily="50" charset="-128"/>
                  <a:ea typeface="HG丸ｺﾞｼｯｸM-PRO" panose="020F0600000000000000" pitchFamily="50" charset="-128"/>
                </a:rPr>
                <a:t>金</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a:t>
              </a:r>
              <a:r>
                <a:rPr lang="ja-JP" altLang="ja-JP" sz="1400" b="1" dirty="0">
                  <a:solidFill>
                    <a:srgbClr val="009900"/>
                  </a:solidFill>
                  <a:latin typeface="HG丸ｺﾞｼｯｸM-PRO" panose="020F0600000000000000" pitchFamily="50" charset="-128"/>
                  <a:ea typeface="HG丸ｺﾞｼｯｸM-PRO" panose="020F0600000000000000" pitchFamily="50" charset="-128"/>
                </a:rPr>
                <a:t>（</a:t>
              </a:r>
              <a:r>
                <a:rPr lang="en-US" altLang="ja-JP" sz="1400" b="1" dirty="0">
                  <a:solidFill>
                    <a:srgbClr val="009900"/>
                  </a:solidFill>
                  <a:latin typeface="HG丸ｺﾞｼｯｸM-PRO" panose="020F0600000000000000" pitchFamily="50" charset="-128"/>
                  <a:ea typeface="HG丸ｺﾞｼｯｸM-PRO" panose="020F0600000000000000" pitchFamily="50" charset="-128"/>
                </a:rPr>
                <a:t>17</a:t>
              </a:r>
              <a:r>
                <a:rPr lang="ja-JP" altLang="ja-JP" sz="1400" b="1" dirty="0">
                  <a:solidFill>
                    <a:srgbClr val="009900"/>
                  </a:solidFill>
                  <a:latin typeface="HG丸ｺﾞｼｯｸM-PRO" panose="020F0600000000000000" pitchFamily="50" charset="-128"/>
                  <a:ea typeface="HG丸ｺﾞｼｯｸM-PRO" panose="020F0600000000000000" pitchFamily="50" charset="-128"/>
                </a:rPr>
                <a:t>時必着</a:t>
              </a:r>
              <a:r>
                <a:rPr lang="ja-JP" altLang="ja-JP" sz="1400" b="1" dirty="0" smtClean="0">
                  <a:solidFill>
                    <a:srgbClr val="009900"/>
                  </a:solidFill>
                  <a:latin typeface="HG丸ｺﾞｼｯｸM-PRO" panose="020F0600000000000000" pitchFamily="50" charset="-128"/>
                  <a:ea typeface="HG丸ｺﾞｼｯｸM-PRO" panose="020F0600000000000000" pitchFamily="50" charset="-128"/>
                </a:rPr>
                <a:t>）</a:t>
              </a:r>
              <a:endParaRPr lang="en-US" altLang="ja-JP" sz="1400" b="1" dirty="0" smtClean="0">
                <a:solidFill>
                  <a:srgbClr val="009900"/>
                </a:solidFill>
                <a:latin typeface="HG丸ｺﾞｼｯｸM-PRO" panose="020F0600000000000000" pitchFamily="50" charset="-128"/>
                <a:ea typeface="HG丸ｺﾞｼｯｸM-PRO" panose="020F0600000000000000" pitchFamily="50" charset="-128"/>
              </a:endParaRPr>
            </a:p>
            <a:p>
              <a:r>
                <a:rPr lang="ja-JP" altLang="en-US" sz="1400" b="1" dirty="0">
                  <a:solidFill>
                    <a:srgbClr val="009900"/>
                  </a:solidFill>
                  <a:latin typeface="HG丸ｺﾞｼｯｸM-PRO" panose="020F0600000000000000" pitchFamily="50" charset="-128"/>
                  <a:ea typeface="HG丸ｺﾞｼｯｸM-PRO" panose="020F0600000000000000" pitchFamily="50" charset="-128"/>
                </a:rPr>
                <a:t>　</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　　　　　　　　 ２次〆切・・令和５年６月　９日（金）（</a:t>
              </a:r>
              <a:r>
                <a:rPr lang="en-US" altLang="ja-JP" sz="1400" b="1" dirty="0" smtClean="0">
                  <a:solidFill>
                    <a:srgbClr val="009900"/>
                  </a:solidFill>
                  <a:latin typeface="HG丸ｺﾞｼｯｸM-PRO" panose="020F0600000000000000" pitchFamily="50" charset="-128"/>
                  <a:ea typeface="HG丸ｺﾞｼｯｸM-PRO" panose="020F0600000000000000" pitchFamily="50" charset="-128"/>
                </a:rPr>
                <a:t>17</a:t>
              </a:r>
              <a:r>
                <a:rPr lang="ja-JP" altLang="en-US" sz="1400" b="1" dirty="0" smtClean="0">
                  <a:solidFill>
                    <a:srgbClr val="009900"/>
                  </a:solidFill>
                  <a:latin typeface="HG丸ｺﾞｼｯｸM-PRO" panose="020F0600000000000000" pitchFamily="50" charset="-128"/>
                  <a:ea typeface="HG丸ｺﾞｼｯｸM-PRO" panose="020F0600000000000000" pitchFamily="50" charset="-128"/>
                </a:rPr>
                <a:t>時必着）</a:t>
              </a:r>
              <a:endParaRPr lang="en-US" altLang="ja-JP" sz="1000" dirty="0" smtClean="0">
                <a:solidFill>
                  <a:srgbClr val="009900"/>
                </a:solidFill>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344888" y="3309822"/>
              <a:ext cx="601980" cy="19050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p:cNvSpPr/>
          <p:nvPr/>
        </p:nvSpPr>
        <p:spPr>
          <a:xfrm>
            <a:off x="0" y="1"/>
            <a:ext cx="6858000" cy="1138532"/>
          </a:xfrm>
          <a:prstGeom prst="rect">
            <a:avLst/>
          </a:prstGeom>
          <a:solidFill>
            <a:srgbClr val="009900"/>
          </a:solidFill>
          <a:ln>
            <a:solidFill>
              <a:srgbClr val="80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400" b="1" dirty="0" smtClean="0">
                <a:latin typeface="HG丸ｺﾞｼｯｸM-PRO" panose="020F0600000000000000" pitchFamily="50" charset="-128"/>
                <a:ea typeface="HG丸ｺﾞｼｯｸM-PRO" panose="020F0600000000000000" pitchFamily="50" charset="-128"/>
              </a:rPr>
              <a:t>令和</a:t>
            </a:r>
            <a:r>
              <a:rPr lang="ja-JP" altLang="en-US" sz="2400" b="1" dirty="0">
                <a:latin typeface="HG丸ｺﾞｼｯｸM-PRO" panose="020F0600000000000000" pitchFamily="50" charset="-128"/>
                <a:ea typeface="HG丸ｺﾞｼｯｸM-PRO" panose="020F0600000000000000" pitchFamily="50" charset="-128"/>
              </a:rPr>
              <a:t>５</a:t>
            </a:r>
            <a:r>
              <a:rPr lang="ja-JP" altLang="ja-JP" sz="2400" b="1" dirty="0" smtClean="0">
                <a:latin typeface="HG丸ｺﾞｼｯｸM-PRO" panose="020F0600000000000000" pitchFamily="50" charset="-128"/>
                <a:ea typeface="HG丸ｺﾞｼｯｸM-PRO" panose="020F0600000000000000" pitchFamily="50" charset="-128"/>
              </a:rPr>
              <a:t>年度</a:t>
            </a:r>
            <a:r>
              <a:rPr lang="ja-JP" altLang="en-US" sz="2400" b="1" dirty="0" smtClean="0">
                <a:latin typeface="HG丸ｺﾞｼｯｸM-PRO" panose="020F0600000000000000" pitchFamily="50" charset="-128"/>
                <a:ea typeface="HG丸ｺﾞｼｯｸM-PRO" panose="020F0600000000000000" pitchFamily="50" charset="-128"/>
              </a:rPr>
              <a:t>　中小企業競争力強化促進事業</a:t>
            </a:r>
            <a:endParaRPr lang="en-US" altLang="ja-JP" sz="2400" b="1" dirty="0" smtClean="0">
              <a:latin typeface="HG丸ｺﾞｼｯｸM-PRO" panose="020F0600000000000000" pitchFamily="50" charset="-128"/>
              <a:ea typeface="HG丸ｺﾞｼｯｸM-PRO" panose="020F0600000000000000" pitchFamily="50" charset="-128"/>
            </a:endParaRPr>
          </a:p>
          <a:p>
            <a:endParaRPr lang="en-US" altLang="ja-JP" sz="600" b="1" dirty="0" smtClean="0">
              <a:latin typeface="HG丸ｺﾞｼｯｸM-PRO" panose="020F0600000000000000" pitchFamily="50" charset="-128"/>
              <a:ea typeface="HG丸ｺﾞｼｯｸM-PRO" panose="020F0600000000000000" pitchFamily="50" charset="-128"/>
            </a:endParaRPr>
          </a:p>
          <a:p>
            <a:pPr algn="ctr"/>
            <a:r>
              <a:rPr lang="ja-JP" altLang="en-US" sz="2400" b="1" smtClean="0">
                <a:solidFill>
                  <a:schemeClr val="bg1"/>
                </a:solidFill>
                <a:latin typeface="HG丸ｺﾞｼｯｸM-PRO" panose="020F0600000000000000" pitchFamily="50" charset="-128"/>
                <a:ea typeface="HG丸ｺﾞｼｯｸM-PRO" panose="020F0600000000000000" pitchFamily="50" charset="-128"/>
              </a:rPr>
              <a:t>～１次・２次募集</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のお知らせ～</a:t>
            </a:r>
            <a:endParaRPr lang="ja-JP" altLang="ja-JP" sz="2400" b="1" dirty="0">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57150" y="9074189"/>
            <a:ext cx="6743700" cy="773241"/>
          </a:xfrm>
          <a:prstGeom prst="rect">
            <a:avLst/>
          </a:prstGeom>
          <a:solidFill>
            <a:srgbClr val="CCFFCC"/>
          </a:solidFill>
          <a:ln>
            <a:solidFill>
              <a:srgbClr val="FFE5FF"/>
            </a:solidFill>
          </a:ln>
        </p:spPr>
        <p:style>
          <a:lnRef idx="2">
            <a:schemeClr val="dk1"/>
          </a:lnRef>
          <a:fillRef idx="1">
            <a:schemeClr val="lt1"/>
          </a:fillRef>
          <a:effectRef idx="0">
            <a:schemeClr val="dk1"/>
          </a:effectRef>
          <a:fontRef idx="minor">
            <a:schemeClr val="dk1"/>
          </a:fontRef>
        </p:style>
        <p:txBody>
          <a:bodyPr rtlCol="0" anchor="ctr"/>
          <a:lstStyle/>
          <a:p>
            <a:pPr algn="ctr">
              <a:spcBef>
                <a:spcPts val="400"/>
              </a:spcBef>
            </a:pPr>
            <a:r>
              <a:rPr lang="ja-JP" altLang="ja-JP" sz="1000" dirty="0" smtClean="0"/>
              <a:t>≪</a:t>
            </a:r>
            <a:r>
              <a:rPr lang="ja-JP" altLang="en-US" sz="1000" dirty="0" smtClean="0"/>
              <a:t>事務局・提出先</a:t>
            </a:r>
            <a:r>
              <a:rPr lang="ja-JP" altLang="ja-JP" sz="1000" dirty="0" smtClean="0"/>
              <a:t>≫</a:t>
            </a:r>
            <a:endParaRPr lang="ja-JP" altLang="ja-JP" sz="1000" dirty="0"/>
          </a:p>
          <a:p>
            <a:pPr algn="ctr">
              <a:spcBef>
                <a:spcPts val="400"/>
              </a:spcBef>
            </a:pPr>
            <a:r>
              <a:rPr lang="ja-JP" altLang="en-US" sz="1400" dirty="0"/>
              <a:t>　</a:t>
            </a:r>
            <a:r>
              <a:rPr lang="ja-JP" altLang="ja-JP" sz="1400" b="1" dirty="0" smtClean="0"/>
              <a:t>公益</a:t>
            </a:r>
            <a:r>
              <a:rPr lang="ja-JP" altLang="ja-JP" sz="1400" b="1" dirty="0"/>
              <a:t>財団法人北海道中小企業総合支援センター</a:t>
            </a:r>
            <a:r>
              <a:rPr lang="ja-JP" altLang="ja-JP" sz="1100" dirty="0"/>
              <a:t>　企業</a:t>
            </a:r>
            <a:r>
              <a:rPr lang="ja-JP" altLang="ja-JP" sz="1100" dirty="0" smtClean="0"/>
              <a:t>振興部</a:t>
            </a:r>
            <a:r>
              <a:rPr lang="ja-JP" altLang="en-US" sz="1100" dirty="0"/>
              <a:t>企業振興</a:t>
            </a:r>
            <a:r>
              <a:rPr lang="en-US" altLang="ja-JP" sz="1100" dirty="0" smtClean="0"/>
              <a:t>G</a:t>
            </a:r>
            <a:r>
              <a:rPr lang="ja-JP" altLang="en-US" sz="1100" dirty="0" smtClean="0"/>
              <a:t>（助成支援）</a:t>
            </a:r>
            <a:endParaRPr lang="en-US" altLang="ja-JP" sz="1100" dirty="0"/>
          </a:p>
          <a:p>
            <a:pPr algn="ctr">
              <a:spcBef>
                <a:spcPts val="400"/>
              </a:spcBef>
            </a:pPr>
            <a:r>
              <a:rPr lang="en-US" altLang="ja-JP" sz="1000" dirty="0" smtClean="0"/>
              <a:t>TEL</a:t>
            </a:r>
            <a:r>
              <a:rPr lang="ja-JP" altLang="ja-JP" sz="1000" dirty="0" smtClean="0"/>
              <a:t>：</a:t>
            </a:r>
            <a:r>
              <a:rPr lang="en-US" altLang="ja-JP" sz="1000" dirty="0" smtClean="0"/>
              <a:t>011-232-2403</a:t>
            </a:r>
            <a:r>
              <a:rPr lang="ja-JP" altLang="en-US" sz="1000" dirty="0" smtClean="0"/>
              <a:t>（直通</a:t>
            </a:r>
            <a:r>
              <a:rPr lang="ja-JP" altLang="en-US" sz="1000" dirty="0"/>
              <a:t>）</a:t>
            </a:r>
            <a:r>
              <a:rPr lang="ja-JP" altLang="ja-JP" sz="1000" dirty="0"/>
              <a:t>　</a:t>
            </a:r>
            <a:r>
              <a:rPr lang="en-US" altLang="ja-JP" sz="1000" dirty="0"/>
              <a:t>E-mail</a:t>
            </a:r>
            <a:r>
              <a:rPr lang="ja-JP" altLang="ja-JP" sz="1000" dirty="0"/>
              <a:t>：</a:t>
            </a:r>
            <a:r>
              <a:rPr lang="en-US" altLang="ja-JP" sz="1000" dirty="0" err="1"/>
              <a:t>jyoseishien</a:t>
            </a:r>
            <a:r>
              <a:rPr lang="ja-JP" altLang="ja-JP" sz="1000" dirty="0"/>
              <a:t>＠</a:t>
            </a:r>
            <a:r>
              <a:rPr lang="en-US" altLang="ja-JP" sz="1000" dirty="0" smtClean="0"/>
              <a:t>hsc.or.jp</a:t>
            </a:r>
            <a:r>
              <a:rPr lang="ja-JP" altLang="en-US" sz="1000" dirty="0" smtClean="0"/>
              <a:t>　ホームページ：</a:t>
            </a:r>
            <a:r>
              <a:rPr lang="en-US" altLang="ja-JP" sz="1000" dirty="0">
                <a:latin typeface="HG丸ｺﾞｼｯｸM-PRO" panose="020F0600000000000000" pitchFamily="50" charset="-128"/>
                <a:ea typeface="HG丸ｺﾞｼｯｸM-PRO" panose="020F0600000000000000" pitchFamily="50" charset="-128"/>
              </a:rPr>
              <a:t>https://</a:t>
            </a:r>
            <a:r>
              <a:rPr lang="en-US" altLang="ja-JP" sz="1000" dirty="0" smtClean="0">
                <a:latin typeface="HG丸ｺﾞｼｯｸM-PRO" panose="020F0600000000000000" pitchFamily="50" charset="-128"/>
                <a:ea typeface="HG丸ｺﾞｼｯｸM-PRO" panose="020F0600000000000000" pitchFamily="50" charset="-128"/>
              </a:rPr>
              <a:t>www.hsc.or.jp</a:t>
            </a:r>
            <a:r>
              <a:rPr lang="ja-JP" altLang="en-US" sz="1000" dirty="0" smtClean="0"/>
              <a:t>　　</a:t>
            </a:r>
            <a:endParaRPr lang="ja-JP" altLang="ja-JP" sz="1000" b="1" dirty="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182880" y="1326541"/>
            <a:ext cx="6675120" cy="738664"/>
          </a:xfrm>
          <a:prstGeom prst="rect">
            <a:avLst/>
          </a:prstGeom>
          <a:noFill/>
        </p:spPr>
        <p:txBody>
          <a:bodyPr wrap="square" rtlCol="0">
            <a:spAutoFit/>
          </a:bodyPr>
          <a:lstStyle/>
          <a:p>
            <a:r>
              <a:rPr lang="ja-JP" altLang="ja-JP" sz="1400" dirty="0">
                <a:latin typeface="HG丸ｺﾞｼｯｸM-PRO" panose="020F0600000000000000" pitchFamily="50" charset="-128"/>
                <a:ea typeface="HG丸ｺﾞｼｯｸM-PRO" panose="020F0600000000000000" pitchFamily="50" charset="-128"/>
              </a:rPr>
              <a:t>北海道では、道内の中小企業者等が新分野・新市場への進出等に取り組むために要する経費の一部を補助する</a:t>
            </a:r>
            <a:r>
              <a:rPr lang="ja-JP" altLang="ja-JP" sz="1400" dirty="0" smtClean="0">
                <a:latin typeface="HG丸ｺﾞｼｯｸM-PRO" panose="020F0600000000000000" pitchFamily="50" charset="-128"/>
                <a:ea typeface="HG丸ｺﾞｼｯｸM-PRO" panose="020F0600000000000000" pitchFamily="50" charset="-128"/>
              </a:rPr>
              <a:t>令和</a:t>
            </a:r>
            <a:r>
              <a:rPr lang="ja-JP" altLang="en-US" sz="1400" dirty="0" smtClean="0">
                <a:latin typeface="HG丸ｺﾞｼｯｸM-PRO" panose="020F0600000000000000" pitchFamily="50" charset="-128"/>
                <a:ea typeface="HG丸ｺﾞｼｯｸM-PRO" panose="020F0600000000000000" pitchFamily="50" charset="-128"/>
              </a:rPr>
              <a:t>５</a:t>
            </a:r>
            <a:r>
              <a:rPr lang="ja-JP" altLang="ja-JP" sz="1400" dirty="0" smtClean="0">
                <a:latin typeface="HG丸ｺﾞｼｯｸM-PRO" panose="020F0600000000000000" pitchFamily="50" charset="-128"/>
                <a:ea typeface="HG丸ｺﾞｼｯｸM-PRO" panose="020F0600000000000000" pitchFamily="50" charset="-128"/>
              </a:rPr>
              <a:t>年度中</a:t>
            </a:r>
            <a:r>
              <a:rPr lang="ja-JP" altLang="ja-JP" sz="1400" dirty="0">
                <a:latin typeface="HG丸ｺﾞｼｯｸM-PRO" panose="020F0600000000000000" pitchFamily="50" charset="-128"/>
                <a:ea typeface="HG丸ｺﾞｼｯｸM-PRO" panose="020F0600000000000000" pitchFamily="50" charset="-128"/>
              </a:rPr>
              <a:t>小企業競争力強化促進事業</a:t>
            </a:r>
            <a:r>
              <a:rPr lang="ja-JP" altLang="ja-JP" sz="1400" dirty="0" smtClean="0">
                <a:latin typeface="HG丸ｺﾞｼｯｸM-PRO" panose="020F0600000000000000" pitchFamily="50" charset="-128"/>
                <a:ea typeface="HG丸ｺﾞｼｯｸM-PRO" panose="020F0600000000000000" pitchFamily="50" charset="-128"/>
              </a:rPr>
              <a:t>の</a:t>
            </a:r>
            <a:r>
              <a:rPr lang="ja-JP" altLang="en-US" sz="1400" dirty="0" smtClean="0">
                <a:latin typeface="HG丸ｺﾞｼｯｸM-PRO" panose="020F0600000000000000" pitchFamily="50" charset="-128"/>
                <a:ea typeface="HG丸ｺﾞｼｯｸM-PRO" panose="020F0600000000000000" pitchFamily="50" charset="-128"/>
              </a:rPr>
              <a:t>１次・２次</a:t>
            </a:r>
            <a:r>
              <a:rPr lang="ja-JP" altLang="ja-JP" sz="1400" dirty="0" smtClean="0">
                <a:latin typeface="HG丸ｺﾞｼｯｸM-PRO" panose="020F0600000000000000" pitchFamily="50" charset="-128"/>
                <a:ea typeface="HG丸ｺﾞｼｯｸM-PRO" panose="020F0600000000000000" pitchFamily="50" charset="-128"/>
              </a:rPr>
              <a:t>募集</a:t>
            </a:r>
            <a:r>
              <a:rPr lang="ja-JP" altLang="ja-JP" sz="1400" dirty="0">
                <a:latin typeface="HG丸ｺﾞｼｯｸM-PRO" panose="020F0600000000000000" pitchFamily="50" charset="-128"/>
                <a:ea typeface="HG丸ｺﾞｼｯｸM-PRO" panose="020F0600000000000000" pitchFamily="50" charset="-128"/>
              </a:rPr>
              <a:t>を次のとおり実施します</a:t>
            </a:r>
            <a:r>
              <a:rPr lang="ja-JP" altLang="ja-JP" sz="1400" dirty="0" smtClean="0">
                <a:latin typeface="HG丸ｺﾞｼｯｸM-PRO" panose="020F0600000000000000" pitchFamily="50" charset="-128"/>
                <a:ea typeface="HG丸ｺﾞｼｯｸM-PRO" panose="020F0600000000000000" pitchFamily="50" charset="-128"/>
              </a:rPr>
              <a:t>。</a:t>
            </a:r>
            <a:endParaRPr lang="ja-JP" altLang="ja-JP" sz="1400" dirty="0">
              <a:latin typeface="HG丸ｺﾞｼｯｸM-PRO" panose="020F0600000000000000" pitchFamily="50" charset="-128"/>
              <a:ea typeface="HG丸ｺﾞｼｯｸM-PRO" panose="020F0600000000000000" pitchFamily="50" charset="-128"/>
            </a:endParaRPr>
          </a:p>
        </p:txBody>
      </p:sp>
      <p:grpSp>
        <p:nvGrpSpPr>
          <p:cNvPr id="32" name="グループ化 31"/>
          <p:cNvGrpSpPr/>
          <p:nvPr/>
        </p:nvGrpSpPr>
        <p:grpSpPr>
          <a:xfrm>
            <a:off x="209384" y="5660975"/>
            <a:ext cx="6492240" cy="1208493"/>
            <a:chOff x="182880" y="3219097"/>
            <a:chExt cx="6492240" cy="1208493"/>
          </a:xfrm>
        </p:grpSpPr>
        <p:sp>
          <p:nvSpPr>
            <p:cNvPr id="33" name="テキスト ボックス 32"/>
            <p:cNvSpPr txBox="1"/>
            <p:nvPr/>
          </p:nvSpPr>
          <p:spPr>
            <a:xfrm>
              <a:off x="182880" y="3219097"/>
              <a:ext cx="6492240" cy="400110"/>
            </a:xfrm>
            <a:prstGeom prst="rect">
              <a:avLst/>
            </a:prstGeom>
            <a:noFill/>
          </p:spPr>
          <p:txBody>
            <a:bodyPr wrap="square" rtlCol="0">
              <a:spAutoFit/>
            </a:bodyPr>
            <a:lstStyle/>
            <a:p>
              <a:r>
                <a:rPr lang="ja-JP" altLang="en-US" sz="1000" dirty="0" smtClean="0">
                  <a:solidFill>
                    <a:schemeClr val="accent4">
                      <a:lumMod val="50000"/>
                    </a:schemeClr>
                  </a:solidFill>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対 </a:t>
              </a:r>
              <a:r>
                <a:rPr lang="ja-JP" altLang="en-US" sz="1000" dirty="0">
                  <a:latin typeface="HG丸ｺﾞｼｯｸM-PRO" panose="020F0600000000000000" pitchFamily="50" charset="-128"/>
                  <a:ea typeface="HG丸ｺﾞｼｯｸM-PRO" panose="020F0600000000000000" pitchFamily="50" charset="-128"/>
                </a:rPr>
                <a:t>象 者　　新分野・新市場への進出等に取り組む道内の中小企業者</a:t>
              </a:r>
              <a:r>
                <a:rPr lang="ja-JP" altLang="en-US" sz="1000" dirty="0" smtClean="0">
                  <a:latin typeface="HG丸ｺﾞｼｯｸM-PRO" panose="020F0600000000000000" pitchFamily="50" charset="-128"/>
                  <a:ea typeface="HG丸ｺﾞｼｯｸM-PRO" panose="020F0600000000000000" pitchFamily="50" charset="-128"/>
                </a:rPr>
                <a:t>等</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共同研究開発については、道内の中小企業者等が構成員の</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以上を占めるグループ</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34" name="正方形/長方形 33"/>
            <p:cNvSpPr/>
            <p:nvPr/>
          </p:nvSpPr>
          <p:spPr>
            <a:xfrm>
              <a:off x="331636" y="3252701"/>
              <a:ext cx="601980" cy="19050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118580" y="3619207"/>
              <a:ext cx="5337548" cy="808383"/>
            </a:xfrm>
            <a:prstGeom prst="rect">
              <a:avLst/>
            </a:prstGeom>
            <a:solidFill>
              <a:schemeClr val="bg1"/>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・新分野への進出とは、中小企業者等の事業が属する日本標準産業分類における小分類項目以外の小分類項目</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に</a:t>
              </a:r>
              <a:endPar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属する</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事業に進出するもの。</a:t>
              </a:r>
            </a:p>
            <a:p>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・新市場への進出とは、中小企業者等が保有する製品等を新しい市場（新しい顧客）に売ることなど、道外</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及び</a:t>
              </a:r>
              <a:endPar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海外</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市場の開拓やシェア拡大など。</a:t>
              </a:r>
            </a:p>
            <a:p>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・新分野・新市場への進出等には、新事業展開（新商品の開発・生産、サービスの開発・提供などの新たな</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事業</a:t>
              </a:r>
              <a:endPar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活動</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）等を含む</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800"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36" name="グループ化 35"/>
          <p:cNvGrpSpPr/>
          <p:nvPr/>
        </p:nvGrpSpPr>
        <p:grpSpPr>
          <a:xfrm>
            <a:off x="175766" y="6910329"/>
            <a:ext cx="6492240" cy="1384995"/>
            <a:chOff x="175766" y="3076972"/>
            <a:chExt cx="6492240" cy="1384995"/>
          </a:xfrm>
        </p:grpSpPr>
        <p:sp>
          <p:nvSpPr>
            <p:cNvPr id="37" name="テキスト ボックス 36"/>
            <p:cNvSpPr txBox="1"/>
            <p:nvPr/>
          </p:nvSpPr>
          <p:spPr>
            <a:xfrm>
              <a:off x="175766" y="3076972"/>
              <a:ext cx="6492240" cy="1384995"/>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rPr>
                <a:t>　応募方法　　</a:t>
              </a:r>
              <a:r>
                <a:rPr lang="ja-JP" altLang="en-US" sz="1000" dirty="0" smtClean="0">
                  <a:latin typeface="HG丸ｺﾞｼｯｸM-PRO" panose="020F0600000000000000" pitchFamily="50" charset="-128"/>
                  <a:ea typeface="HG丸ｺﾞｼｯｸM-PRO" panose="020F0600000000000000" pitchFamily="50" charset="-128"/>
                </a:rPr>
                <a:t>「令和</a:t>
              </a:r>
              <a:r>
                <a:rPr lang="ja-JP" altLang="en-US" sz="1000" dirty="0">
                  <a:latin typeface="HG丸ｺﾞｼｯｸM-PRO" panose="020F0600000000000000" pitchFamily="50" charset="-128"/>
                  <a:ea typeface="HG丸ｺﾞｼｯｸM-PRO" panose="020F0600000000000000" pitchFamily="50" charset="-128"/>
                </a:rPr>
                <a:t>５</a:t>
              </a:r>
              <a:r>
                <a:rPr lang="ja-JP" altLang="en-US" sz="1000" dirty="0" smtClean="0">
                  <a:latin typeface="HG丸ｺﾞｼｯｸM-PRO" panose="020F0600000000000000" pitchFamily="50" charset="-128"/>
                  <a:ea typeface="HG丸ｺﾞｼｯｸM-PRO" panose="020F0600000000000000" pitchFamily="50" charset="-128"/>
                </a:rPr>
                <a:t>年度中</a:t>
              </a:r>
              <a:r>
                <a:rPr lang="ja-JP" altLang="en-US" sz="1000" dirty="0">
                  <a:latin typeface="HG丸ｺﾞｼｯｸM-PRO" panose="020F0600000000000000" pitchFamily="50" charset="-128"/>
                  <a:ea typeface="HG丸ｺﾞｼｯｸM-PRO" panose="020F0600000000000000" pitchFamily="50" charset="-128"/>
                </a:rPr>
                <a:t>小企業競争力強化促進事業募集</a:t>
              </a:r>
              <a:r>
                <a:rPr lang="ja-JP" altLang="en-US" sz="1000" dirty="0" smtClean="0">
                  <a:latin typeface="HG丸ｺﾞｼｯｸM-PRO" panose="020F0600000000000000" pitchFamily="50" charset="-128"/>
                  <a:ea typeface="HG丸ｺﾞｼｯｸM-PRO" panose="020F0600000000000000" pitchFamily="50" charset="-128"/>
                </a:rPr>
                <a:t>要項」を</a:t>
              </a:r>
              <a:r>
                <a:rPr lang="ja-JP" altLang="en-US" sz="1000" dirty="0">
                  <a:latin typeface="HG丸ｺﾞｼｯｸM-PRO" panose="020F0600000000000000" pitchFamily="50" charset="-128"/>
                  <a:ea typeface="HG丸ｺﾞｼｯｸM-PRO" panose="020F0600000000000000" pitchFamily="50" charset="-128"/>
                </a:rPr>
                <a:t>お読みの上、中小企業競争力強化</a:t>
              </a:r>
              <a:r>
                <a:rPr lang="ja-JP" altLang="en-US" sz="1000" dirty="0" smtClean="0">
                  <a:latin typeface="HG丸ｺﾞｼｯｸM-PRO" panose="020F0600000000000000" pitchFamily="50" charset="-128"/>
                  <a:ea typeface="HG丸ｺﾞｼｯｸM-PRO" panose="020F0600000000000000" pitchFamily="50" charset="-128"/>
                </a:rPr>
                <a:t>促進</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事業計画書</a:t>
              </a:r>
              <a:r>
                <a:rPr lang="ja-JP" altLang="en-US" sz="1000" dirty="0">
                  <a:latin typeface="HG丸ｺﾞｼｯｸM-PRO" panose="020F0600000000000000" pitchFamily="50" charset="-128"/>
                  <a:ea typeface="HG丸ｺﾞｼｯｸM-PRO" panose="020F0600000000000000" pitchFamily="50" charset="-128"/>
                </a:rPr>
                <a:t>及び添付書類</a:t>
              </a:r>
              <a:r>
                <a:rPr lang="ja-JP" altLang="en-US" sz="1000" dirty="0" smtClean="0">
                  <a:latin typeface="HG丸ｺﾞｼｯｸM-PRO" panose="020F0600000000000000" pitchFamily="50" charset="-128"/>
                  <a:ea typeface="HG丸ｺﾞｼｯｸM-PRO" panose="020F0600000000000000" pitchFamily="50" charset="-128"/>
                </a:rPr>
                <a:t>を原則、電子メールに添付のうえ、電子ファイルで提出ください。</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■提出用 </a:t>
              </a:r>
              <a:r>
                <a:rPr lang="en-US" altLang="ja-JP" sz="1000" dirty="0" smtClean="0"/>
                <a:t>E-mail</a:t>
              </a:r>
              <a:r>
                <a:rPr lang="ja-JP" altLang="en-US" sz="1000" dirty="0" smtClean="0"/>
                <a:t>アドレス</a:t>
              </a:r>
              <a:r>
                <a:rPr lang="ja-JP" altLang="ja-JP" sz="1000" dirty="0" smtClean="0"/>
                <a:t>：</a:t>
              </a:r>
              <a:r>
                <a:rPr lang="en-US" altLang="ja-JP" sz="1000" dirty="0" err="1"/>
                <a:t>jyoseishien</a:t>
              </a:r>
              <a:r>
                <a:rPr lang="ja-JP" altLang="ja-JP" sz="1000" dirty="0"/>
                <a:t>＠</a:t>
              </a:r>
              <a:r>
                <a:rPr lang="en-US" altLang="ja-JP" sz="1000" dirty="0" smtClean="0"/>
                <a:t>hsc.or.jp</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en-US" altLang="ja-JP" sz="800" dirty="0" smtClean="0">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電子メールでの提出が困難な場合、紙媒体による提出を可とします。紙媒体による提出の場合、事務局への事前連絡　　</a:t>
              </a:r>
              <a:endParaRPr lang="en-US" altLang="ja-JP" sz="800" dirty="0" smtClean="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a:t>
              </a:r>
              <a:r>
                <a:rPr lang="ja-JP" altLang="en-US" sz="800" dirty="0" smtClean="0">
                  <a:latin typeface="HG丸ｺﾞｼｯｸM-PRO" panose="020F0600000000000000" pitchFamily="50" charset="-128"/>
                  <a:ea typeface="HG丸ｺﾞｼｯｸM-PRO" panose="020F0600000000000000" pitchFamily="50" charset="-128"/>
                </a:rPr>
                <a:t>　　　　　　　　  を必須とし、</a:t>
              </a:r>
              <a:r>
                <a:rPr lang="en-US" altLang="ja-JP" sz="800" dirty="0" smtClean="0">
                  <a:latin typeface="HG丸ｺﾞｼｯｸM-PRO" panose="020F0600000000000000" pitchFamily="50" charset="-128"/>
                  <a:ea typeface="HG丸ｺﾞｼｯｸM-PRO" panose="020F0600000000000000" pitchFamily="50" charset="-128"/>
                </a:rPr>
                <a:t>1</a:t>
              </a:r>
              <a:r>
                <a:rPr lang="ja-JP" altLang="en-US" sz="800" dirty="0" smtClean="0">
                  <a:latin typeface="HG丸ｺﾞｼｯｸM-PRO" panose="020F0600000000000000" pitchFamily="50" charset="-128"/>
                  <a:ea typeface="HG丸ｺﾞｼｯｸM-PRO" panose="020F0600000000000000" pitchFamily="50" charset="-128"/>
                </a:rPr>
                <a:t>次〆切：</a:t>
              </a:r>
              <a:r>
                <a:rPr lang="en-US" altLang="ja-JP" sz="800" dirty="0" smtClean="0">
                  <a:latin typeface="HG丸ｺﾞｼｯｸM-PRO" panose="020F0600000000000000" pitchFamily="50" charset="-128"/>
                  <a:ea typeface="HG丸ｺﾞｼｯｸM-PRO" panose="020F0600000000000000" pitchFamily="50" charset="-128"/>
                </a:rPr>
                <a:t>5/23</a:t>
              </a:r>
              <a:r>
                <a:rPr lang="ja-JP" altLang="en-US" sz="800" dirty="0" smtClean="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火</a:t>
              </a:r>
              <a:r>
                <a:rPr lang="ja-JP" altLang="en-US" sz="800" dirty="0" smtClean="0">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消印分、</a:t>
              </a:r>
              <a:r>
                <a:rPr lang="en-US" altLang="ja-JP" sz="800" dirty="0" smtClean="0">
                  <a:latin typeface="HG丸ｺﾞｼｯｸM-PRO" panose="020F0600000000000000" pitchFamily="50" charset="-128"/>
                  <a:ea typeface="HG丸ｺﾞｼｯｸM-PRO" panose="020F0600000000000000" pitchFamily="50" charset="-128"/>
                </a:rPr>
                <a:t>2</a:t>
              </a:r>
              <a:r>
                <a:rPr lang="ja-JP" altLang="en-US" sz="800" dirty="0" smtClean="0">
                  <a:latin typeface="HG丸ｺﾞｼｯｸM-PRO" panose="020F0600000000000000" pitchFamily="50" charset="-128"/>
                  <a:ea typeface="HG丸ｺﾞｼｯｸM-PRO" panose="020F0600000000000000" pitchFamily="50" charset="-128"/>
                </a:rPr>
                <a:t>次〆切：</a:t>
              </a:r>
              <a:r>
                <a:rPr lang="ja-JP" altLang="en-US" sz="800" dirty="0">
                  <a:latin typeface="HG丸ｺﾞｼｯｸM-PRO" panose="020F0600000000000000" pitchFamily="50" charset="-128"/>
                  <a:ea typeface="HG丸ｺﾞｼｯｸM-PRO" panose="020F0600000000000000" pitchFamily="50" charset="-128"/>
                </a:rPr>
                <a:t>６</a:t>
              </a:r>
              <a:r>
                <a:rPr lang="en-US" altLang="ja-JP" sz="800" dirty="0" smtClean="0">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６（火）消印分までを有効とします。（本部・支部へ</a:t>
              </a:r>
              <a:endParaRPr lang="en-US" altLang="ja-JP" sz="800" dirty="0" smtClean="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a:t>
              </a:r>
              <a:r>
                <a:rPr lang="ja-JP" altLang="en-US" sz="800" dirty="0" smtClean="0">
                  <a:latin typeface="HG丸ｺﾞｼｯｸM-PRO" panose="020F0600000000000000" pitchFamily="50" charset="-128"/>
                  <a:ea typeface="HG丸ｺﾞｼｯｸM-PRO" panose="020F0600000000000000" pitchFamily="50" charset="-128"/>
                </a:rPr>
                <a:t>　　　　　　　　  の持参による提出は受け付けません）</a:t>
              </a:r>
              <a:r>
                <a:rPr lang="ja-JP" altLang="en-US" sz="800" dirty="0">
                  <a:latin typeface="HG丸ｺﾞｼｯｸM-PRO" panose="020F0600000000000000" pitchFamily="50" charset="-128"/>
                  <a:ea typeface="HG丸ｺﾞｼｯｸM-PRO" panose="020F0600000000000000" pitchFamily="50" charset="-128"/>
                </a:rPr>
                <a:t>　　　　　　　　　　　　</a:t>
              </a:r>
              <a:endParaRPr lang="en-US" altLang="ja-JP" sz="800" dirty="0">
                <a:latin typeface="HG丸ｺﾞｼｯｸM-PRO" panose="020F0600000000000000" pitchFamily="50" charset="-128"/>
                <a:ea typeface="HG丸ｺﾞｼｯｸM-PRO" panose="020F0600000000000000" pitchFamily="50" charset="-128"/>
              </a:endParaRPr>
            </a:p>
            <a:p>
              <a:r>
                <a:rPr lang="ja-JP" altLang="en-US" sz="800" dirty="0" smtClean="0">
                  <a:latin typeface="HG丸ｺﾞｼｯｸM-PRO" panose="020F0600000000000000" pitchFamily="50" charset="-128"/>
                  <a:ea typeface="HG丸ｺﾞｼｯｸM-PRO" panose="020F0600000000000000" pitchFamily="50" charset="-128"/>
                </a:rPr>
                <a:t>　　　　　　　　  </a:t>
              </a:r>
              <a:r>
                <a:rPr lang="en-US" altLang="ja-JP" sz="800" dirty="0" smtClean="0">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応募</a:t>
              </a:r>
              <a:r>
                <a:rPr lang="ja-JP" altLang="en-US" sz="800" dirty="0">
                  <a:latin typeface="HG丸ｺﾞｼｯｸM-PRO" panose="020F0600000000000000" pitchFamily="50" charset="-128"/>
                  <a:ea typeface="HG丸ｺﾞｼｯｸM-PRO" panose="020F0600000000000000" pitchFamily="50" charset="-128"/>
                </a:rPr>
                <a:t>書類の様式及び募集要項は、当センターのホームページから</a:t>
              </a:r>
              <a:r>
                <a:rPr lang="ja-JP" altLang="en-US" sz="800" dirty="0" smtClean="0">
                  <a:latin typeface="HG丸ｺﾞｼｯｸM-PRO" panose="020F0600000000000000" pitchFamily="50" charset="-128"/>
                  <a:ea typeface="HG丸ｺﾞｼｯｸM-PRO" panose="020F0600000000000000" pitchFamily="50" charset="-128"/>
                </a:rPr>
                <a:t>ダウンロード</a:t>
              </a:r>
              <a:r>
                <a:rPr lang="ja-JP" altLang="en-US" sz="800" dirty="0">
                  <a:latin typeface="HG丸ｺﾞｼｯｸM-PRO" panose="020F0600000000000000" pitchFamily="50" charset="-128"/>
                  <a:ea typeface="HG丸ｺﾞｼｯｸM-PRO" panose="020F0600000000000000" pitchFamily="50" charset="-128"/>
                </a:rPr>
                <a:t>願います</a:t>
              </a:r>
              <a:r>
                <a:rPr lang="ja-JP" altLang="en-US" sz="800" dirty="0" smtClean="0">
                  <a:latin typeface="HG丸ｺﾞｼｯｸM-PRO" panose="020F0600000000000000" pitchFamily="50" charset="-128"/>
                  <a:ea typeface="HG丸ｺﾞｼｯｸM-PRO" panose="020F0600000000000000" pitchFamily="50" charset="-128"/>
                </a:rPr>
                <a:t>。</a:t>
              </a:r>
              <a:endParaRPr lang="ja-JP" altLang="en-US" sz="8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344888" y="3124840"/>
              <a:ext cx="601980" cy="19050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p:cNvGrpSpPr/>
          <p:nvPr/>
        </p:nvGrpSpPr>
        <p:grpSpPr>
          <a:xfrm>
            <a:off x="182880" y="4765938"/>
            <a:ext cx="6492240" cy="814463"/>
            <a:chOff x="182880" y="4103334"/>
            <a:chExt cx="6492240" cy="814463"/>
          </a:xfrm>
        </p:grpSpPr>
        <p:sp>
          <p:nvSpPr>
            <p:cNvPr id="40" name="テキスト ボックス 39"/>
            <p:cNvSpPr txBox="1"/>
            <p:nvPr/>
          </p:nvSpPr>
          <p:spPr>
            <a:xfrm>
              <a:off x="182880" y="4103334"/>
              <a:ext cx="6492240" cy="246221"/>
            </a:xfrm>
            <a:prstGeom prst="rect">
              <a:avLst/>
            </a:prstGeom>
            <a:noFill/>
          </p:spPr>
          <p:txBody>
            <a:bodyPr wrap="square" rtlCol="0">
              <a:spAutoFit/>
            </a:bodyPr>
            <a:lstStyle/>
            <a:p>
              <a:r>
                <a:rPr lang="ja-JP" altLang="en-US" sz="1000" dirty="0" smtClean="0">
                  <a:latin typeface="HG丸ｺﾞｼｯｸM-PRO" panose="020F0600000000000000" pitchFamily="50" charset="-128"/>
                  <a:ea typeface="HG丸ｺﾞｼｯｸM-PRO" panose="020F0600000000000000" pitchFamily="50" charset="-128"/>
                </a:rPr>
                <a:t>　募集</a:t>
              </a:r>
              <a:r>
                <a:rPr lang="ja-JP" altLang="en-US" sz="1000" dirty="0">
                  <a:latin typeface="HG丸ｺﾞｼｯｸM-PRO" panose="020F0600000000000000" pitchFamily="50" charset="-128"/>
                  <a:ea typeface="HG丸ｺﾞｼｯｸM-PRO" panose="020F0600000000000000" pitchFamily="50" charset="-128"/>
                </a:rPr>
                <a:t>事業</a:t>
              </a:r>
              <a:r>
                <a:rPr lang="ja-JP" altLang="en-US" sz="1000" dirty="0" smtClean="0">
                  <a:latin typeface="HG丸ｺﾞｼｯｸM-PRO" panose="020F0600000000000000" pitchFamily="50" charset="-128"/>
                  <a:ea typeface="HG丸ｺﾞｼｯｸM-PRO" panose="020F0600000000000000" pitchFamily="50" charset="-128"/>
                </a:rPr>
                <a:t>　</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41" name="正方形/長方形 40"/>
            <p:cNvSpPr/>
            <p:nvPr/>
          </p:nvSpPr>
          <p:spPr>
            <a:xfrm>
              <a:off x="344888" y="4152426"/>
              <a:ext cx="601980" cy="19050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1138663" y="4149127"/>
              <a:ext cx="5337548" cy="768670"/>
            </a:xfrm>
            <a:prstGeom prst="rect">
              <a:avLst/>
            </a:prstGeom>
            <a:solidFill>
              <a:srgbClr val="99FF33"/>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000" b="1" dirty="0">
                  <a:solidFill>
                    <a:schemeClr val="tx1"/>
                  </a:solidFill>
                  <a:latin typeface="HG丸ｺﾞｼｯｸM-PRO" panose="020F0600000000000000" pitchFamily="50" charset="-128"/>
                  <a:ea typeface="HG丸ｺﾞｼｯｸM-PRO" panose="020F0600000000000000" pitchFamily="50" charset="-128"/>
                </a:rPr>
                <a:t>①マーケティング支援</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事業</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　⑤</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産業人材育成支援事業（招へい）</a:t>
              </a:r>
              <a:endParaRPr lang="en-US" altLang="ja-JP" sz="1000" b="1"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コンサルタント</a:t>
              </a:r>
              <a:r>
                <a:rPr lang="ja-JP" altLang="en-US" sz="1000" b="1" dirty="0" err="1">
                  <a:solidFill>
                    <a:schemeClr val="tx1"/>
                  </a:solidFill>
                  <a:latin typeface="HG丸ｺﾞｼｯｸM-PRO" panose="020F0600000000000000" pitchFamily="50" charset="-128"/>
                  <a:ea typeface="HG丸ｺﾞｼｯｸM-PRO" panose="020F0600000000000000" pitchFamily="50" charset="-128"/>
                </a:rPr>
                <a:t>等招へい</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支援事業　</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　⑥</a:t>
              </a:r>
              <a:r>
                <a:rPr lang="zh-TW" altLang="en-US" sz="1000" b="1" dirty="0">
                  <a:solidFill>
                    <a:schemeClr val="tx1"/>
                  </a:solidFill>
                  <a:latin typeface="HG丸ｺﾞｼｯｸM-PRO" panose="020F0600000000000000" pitchFamily="50" charset="-128"/>
                  <a:ea typeface="HG丸ｺﾞｼｯｸM-PRO" panose="020F0600000000000000" pitchFamily="50" charset="-128"/>
                </a:rPr>
                <a:t>市場対応型製品開発支援事業</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（一般）</a:t>
              </a:r>
              <a:endParaRPr lang="en-US" altLang="ja-JP" sz="1000" b="1"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テレワーク導入支援事業　　　　　</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　⑦</a:t>
              </a:r>
              <a:r>
                <a:rPr lang="zh-TW" altLang="en-US" sz="1000" b="1" dirty="0">
                  <a:solidFill>
                    <a:schemeClr val="tx1"/>
                  </a:solidFill>
                  <a:latin typeface="HG丸ｺﾞｼｯｸM-PRO" panose="020F0600000000000000" pitchFamily="50" charset="-128"/>
                  <a:ea typeface="HG丸ｺﾞｼｯｸM-PRO" panose="020F0600000000000000" pitchFamily="50" charset="-128"/>
                </a:rPr>
                <a:t>市場対応型製品開発支援事業</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（特定産業分野）</a:t>
              </a:r>
              <a:endParaRPr lang="en-US" altLang="ja-JP" sz="1000" b="1"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④</a:t>
              </a:r>
              <a:r>
                <a:rPr lang="zh-TW" altLang="en-US" sz="1000" b="1" dirty="0">
                  <a:solidFill>
                    <a:schemeClr val="tx1"/>
                  </a:solidFill>
                  <a:latin typeface="HG丸ｺﾞｼｯｸM-PRO" panose="020F0600000000000000" pitchFamily="50" charset="-128"/>
                  <a:ea typeface="HG丸ｺﾞｼｯｸM-PRO" panose="020F0600000000000000" pitchFamily="50" charset="-128"/>
                </a:rPr>
                <a:t>産業人材育成支援事業（派遣）</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　⑧</a:t>
              </a:r>
              <a:r>
                <a:rPr lang="zh-TW" altLang="en-US" sz="1000" b="1" dirty="0">
                  <a:solidFill>
                    <a:schemeClr val="tx1"/>
                  </a:solidFill>
                  <a:latin typeface="HG丸ｺﾞｼｯｸM-PRO" panose="020F0600000000000000" pitchFamily="50" charset="-128"/>
                  <a:ea typeface="HG丸ｺﾞｼｯｸM-PRO" panose="020F0600000000000000" pitchFamily="50" charset="-128"/>
                </a:rPr>
                <a:t>市場対応型製品開発支援事業</a:t>
              </a:r>
              <a:r>
                <a:rPr lang="ja-JP" altLang="en-US" sz="1000" b="1" dirty="0">
                  <a:solidFill>
                    <a:schemeClr val="tx1"/>
                  </a:solidFill>
                  <a:latin typeface="HG丸ｺﾞｼｯｸM-PRO" panose="020F0600000000000000" pitchFamily="50" charset="-128"/>
                  <a:ea typeface="HG丸ｺﾞｼｯｸM-PRO" panose="020F0600000000000000" pitchFamily="50" charset="-128"/>
                </a:rPr>
                <a:t>（共同研究開発</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0" name="正方形/長方形 9"/>
          <p:cNvSpPr/>
          <p:nvPr/>
        </p:nvSpPr>
        <p:spPr>
          <a:xfrm>
            <a:off x="209384" y="7939972"/>
            <a:ext cx="6273248" cy="246221"/>
          </a:xfrm>
          <a:prstGeom prst="rect">
            <a:avLst/>
          </a:prstGeom>
        </p:spPr>
        <p:txBody>
          <a:bodyPr wrap="square">
            <a:spAutoFit/>
          </a:bodyPr>
          <a:lstStyle/>
          <a:p>
            <a:r>
              <a:rPr lang="ja-JP" altLang="en-US" sz="1000" dirty="0" smtClean="0">
                <a:latin typeface="HG丸ｺﾞｼｯｸM-PRO" panose="020F0600000000000000" pitchFamily="50" charset="-128"/>
                <a:ea typeface="HG丸ｺﾞｼｯｸM-PRO" panose="020F0600000000000000" pitchFamily="50" charset="-128"/>
              </a:rPr>
              <a:t>  スケジュール</a:t>
            </a: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事業</a:t>
            </a:r>
            <a:r>
              <a:rPr lang="ja-JP" altLang="en-US" sz="1000" dirty="0">
                <a:latin typeface="HG丸ｺﾞｼｯｸM-PRO" panose="020F0600000000000000" pitchFamily="50" charset="-128"/>
                <a:ea typeface="HG丸ｺﾞｼｯｸM-PRO" panose="020F0600000000000000" pitchFamily="50" charset="-128"/>
              </a:rPr>
              <a:t>期間は、</a:t>
            </a:r>
            <a:r>
              <a:rPr lang="ja-JP" altLang="en-US" sz="1000" dirty="0" smtClean="0">
                <a:latin typeface="HG丸ｺﾞｼｯｸM-PRO" panose="020F0600000000000000" pitchFamily="50" charset="-128"/>
                <a:ea typeface="HG丸ｺﾞｼｯｸM-PRO" panose="020F0600000000000000" pitchFamily="50" charset="-128"/>
              </a:rPr>
              <a:t>令和５年</a:t>
            </a:r>
            <a:r>
              <a:rPr lang="ja-JP" altLang="en-US" sz="1000" dirty="0">
                <a:latin typeface="HG丸ｺﾞｼｯｸM-PRO" panose="020F0600000000000000" pitchFamily="50" charset="-128"/>
                <a:ea typeface="HG丸ｺﾞｼｯｸM-PRO" panose="020F0600000000000000" pitchFamily="50" charset="-128"/>
              </a:rPr>
              <a:t>４月１日から</a:t>
            </a:r>
            <a:r>
              <a:rPr lang="ja-JP" altLang="en-US" sz="1000" dirty="0" smtClean="0">
                <a:latin typeface="HG丸ｺﾞｼｯｸM-PRO" panose="020F0600000000000000" pitchFamily="50" charset="-128"/>
                <a:ea typeface="HG丸ｺﾞｼｯｸM-PRO" panose="020F0600000000000000" pitchFamily="50" charset="-128"/>
              </a:rPr>
              <a:t>令和６年</a:t>
            </a:r>
            <a:r>
              <a:rPr lang="ja-JP" altLang="en-US" sz="1000" dirty="0">
                <a:latin typeface="HG丸ｺﾞｼｯｸM-PRO" panose="020F0600000000000000" pitchFamily="50" charset="-128"/>
                <a:ea typeface="HG丸ｺﾞｼｯｸM-PRO" panose="020F0600000000000000" pitchFamily="50" charset="-128"/>
              </a:rPr>
              <a:t>３月１５日までです</a:t>
            </a:r>
            <a:r>
              <a:rPr lang="ja-JP" altLang="en-US" sz="1000" dirty="0" smtClean="0">
                <a:latin typeface="HG丸ｺﾞｼｯｸM-PRO" panose="020F0600000000000000" pitchFamily="50" charset="-128"/>
                <a:ea typeface="HG丸ｺﾞｼｯｸM-PRO" panose="020F0600000000000000" pitchFamily="50" charset="-128"/>
              </a:rPr>
              <a:t>。　　　　　</a:t>
            </a:r>
            <a:endParaRPr lang="ja-JP" altLang="en-US" sz="1000" dirty="0">
              <a:latin typeface="HG丸ｺﾞｼｯｸM-PRO" panose="020F0600000000000000" pitchFamily="50" charset="-128"/>
              <a:ea typeface="HG丸ｺﾞｼｯｸM-PRO" panose="020F06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042827229"/>
              </p:ext>
            </p:extLst>
          </p:nvPr>
        </p:nvGraphicFramePr>
        <p:xfrm>
          <a:off x="1145084" y="8179690"/>
          <a:ext cx="5337549" cy="756000"/>
        </p:xfrm>
        <a:graphic>
          <a:graphicData uri="http://schemas.openxmlformats.org/drawingml/2006/table">
            <a:tbl>
              <a:tblPr firstRow="1" bandRow="1">
                <a:tableStyleId>{5C22544A-7EE6-4342-B048-85BDC9FD1C3A}</a:tableStyleId>
              </a:tblPr>
              <a:tblGrid>
                <a:gridCol w="675249">
                  <a:extLst>
                    <a:ext uri="{9D8B030D-6E8A-4147-A177-3AD203B41FA5}">
                      <a16:colId xmlns:a16="http://schemas.microsoft.com/office/drawing/2014/main" val="1954703123"/>
                    </a:ext>
                  </a:extLst>
                </a:gridCol>
                <a:gridCol w="208280">
                  <a:extLst>
                    <a:ext uri="{9D8B030D-6E8A-4147-A177-3AD203B41FA5}">
                      <a16:colId xmlns:a16="http://schemas.microsoft.com/office/drawing/2014/main" val="2994501396"/>
                    </a:ext>
                  </a:extLst>
                </a:gridCol>
                <a:gridCol w="689187">
                  <a:extLst>
                    <a:ext uri="{9D8B030D-6E8A-4147-A177-3AD203B41FA5}">
                      <a16:colId xmlns:a16="http://schemas.microsoft.com/office/drawing/2014/main" val="106283713"/>
                    </a:ext>
                  </a:extLst>
                </a:gridCol>
                <a:gridCol w="889000">
                  <a:extLst>
                    <a:ext uri="{9D8B030D-6E8A-4147-A177-3AD203B41FA5}">
                      <a16:colId xmlns:a16="http://schemas.microsoft.com/office/drawing/2014/main" val="2245663433"/>
                    </a:ext>
                  </a:extLst>
                </a:gridCol>
                <a:gridCol w="1455530">
                  <a:extLst>
                    <a:ext uri="{9D8B030D-6E8A-4147-A177-3AD203B41FA5}">
                      <a16:colId xmlns:a16="http://schemas.microsoft.com/office/drawing/2014/main" val="3752526746"/>
                    </a:ext>
                  </a:extLst>
                </a:gridCol>
                <a:gridCol w="657796">
                  <a:extLst>
                    <a:ext uri="{9D8B030D-6E8A-4147-A177-3AD203B41FA5}">
                      <a16:colId xmlns:a16="http://schemas.microsoft.com/office/drawing/2014/main" val="4016530479"/>
                    </a:ext>
                  </a:extLst>
                </a:gridCol>
                <a:gridCol w="762507">
                  <a:extLst>
                    <a:ext uri="{9D8B030D-6E8A-4147-A177-3AD203B41FA5}">
                      <a16:colId xmlns:a16="http://schemas.microsoft.com/office/drawing/2014/main" val="1857486677"/>
                    </a:ext>
                  </a:extLst>
                </a:gridCol>
              </a:tblGrid>
              <a:tr h="252000">
                <a:tc gridSpan="5">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令和５年</a:t>
                      </a:r>
                      <a:endParaRPr kumimoji="1" lang="ja-JP" altLang="en-US" sz="900" dirty="0">
                        <a:latin typeface="HG丸ｺﾞｼｯｸM-PRO" panose="020F0600000000000000" pitchFamily="50" charset="-128"/>
                        <a:ea typeface="HG丸ｺﾞｼｯｸM-PRO" panose="020F0600000000000000" pitchFamily="50" charset="-128"/>
                      </a:endParaRPr>
                    </a:p>
                  </a:txBody>
                  <a:tcP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h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tc gridSpan="2">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令和６年</a:t>
                      </a:r>
                      <a:endParaRPr kumimoji="1" lang="ja-JP" altLang="en-US" sz="900" dirty="0">
                        <a:latin typeface="HG丸ｺﾞｼｯｸM-PRO" panose="020F0600000000000000" pitchFamily="50" charset="-128"/>
                        <a:ea typeface="HG丸ｺﾞｼｯｸM-PRO" panose="020F0600000000000000" pitchFamily="50" charset="-128"/>
                      </a:endParaRPr>
                    </a:p>
                  </a:txBody>
                  <a:tcP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9900"/>
                    </a:solidFill>
                  </a:tcPr>
                </a:tc>
                <a:tc h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606309253"/>
                  </a:ext>
                </a:extLst>
              </a:tr>
              <a:tr h="252000">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a:t>
                      </a:r>
                      <a:r>
                        <a:rPr kumimoji="1" lang="en-US" altLang="ja-JP" sz="900" dirty="0" smtClean="0">
                          <a:latin typeface="HG丸ｺﾞｼｯｸM-PRO" panose="020F0600000000000000" pitchFamily="50" charset="-128"/>
                          <a:ea typeface="HG丸ｺﾞｼｯｸM-PRO" panose="020F0600000000000000" pitchFamily="50" charset="-128"/>
                        </a:rPr>
                        <a:t>4/</a:t>
                      </a:r>
                      <a:r>
                        <a:rPr kumimoji="1" lang="ja-JP" altLang="en-US" sz="900" dirty="0" smtClean="0">
                          <a:latin typeface="HG丸ｺﾞｼｯｸM-PRO" panose="020F0600000000000000" pitchFamily="50" charset="-128"/>
                          <a:ea typeface="HG丸ｺﾞｼｯｸM-PRO" panose="020F0600000000000000" pitchFamily="50" charset="-128"/>
                        </a:rPr>
                        <a:t>２</a:t>
                      </a:r>
                      <a:r>
                        <a:rPr kumimoji="1" lang="en-US" altLang="ja-JP" sz="900" dirty="0" smtClean="0">
                          <a:latin typeface="HG丸ｺﾞｼｯｸM-PRO" panose="020F0600000000000000" pitchFamily="50" charset="-128"/>
                          <a:ea typeface="HG丸ｺﾞｼｯｸM-PRO" panose="020F0600000000000000" pitchFamily="50" charset="-128"/>
                        </a:rPr>
                        <a:t>8</a:t>
                      </a:r>
                      <a:endParaRPr kumimoji="1" lang="ja-JP" altLang="en-US" sz="900" dirty="0">
                        <a:latin typeface="HG丸ｺﾞｼｯｸM-PRO" panose="020F0600000000000000" pitchFamily="50" charset="-128"/>
                        <a:ea typeface="HG丸ｺﾞｼｯｸM-PRO" panose="020F0600000000000000" pitchFamily="50" charset="-128"/>
                      </a:endParaRPr>
                    </a:p>
                  </a:txBody>
                  <a:tcPr>
                    <a:lnR w="3175" cap="flat" cmpd="sng" algn="ctr">
                      <a:solidFill>
                        <a:srgbClr val="99FF33"/>
                      </a:solidFill>
                      <a:prstDash val="solid"/>
                      <a:round/>
                      <a:headEnd type="none" w="med" len="med"/>
                      <a:tailEnd type="none" w="med" len="med"/>
                    </a:lnR>
                    <a:lnT w="38100" cap="flat" cmpd="sng" algn="ctr">
                      <a:solidFill>
                        <a:schemeClr val="bg1"/>
                      </a:solidFill>
                      <a:prstDash val="solid"/>
                      <a:round/>
                      <a:headEnd type="none" w="med" len="med"/>
                      <a:tailEnd type="none" w="med" len="med"/>
                    </a:lnT>
                    <a:lnB w="3175" cap="flat" cmpd="sng" algn="ctr">
                      <a:solidFill>
                        <a:srgbClr val="99FF33"/>
                      </a:solidFill>
                      <a:prstDash val="solid"/>
                      <a:round/>
                      <a:headEnd type="none" w="med" len="med"/>
                      <a:tailEnd type="none" w="med" len="med"/>
                    </a:lnB>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R w="3175" cap="flat" cmpd="sng" algn="ctr">
                      <a:solidFill>
                        <a:srgbClr val="99FF33"/>
                      </a:solidFill>
                      <a:prstDash val="solid"/>
                      <a:round/>
                      <a:headEnd type="none" w="med" len="med"/>
                      <a:tailEnd type="none" w="med" len="med"/>
                    </a:lnR>
                    <a:lnT w="38100" cap="flat" cmpd="sng" algn="ctr">
                      <a:solidFill>
                        <a:schemeClr val="bg1"/>
                      </a:solidFill>
                      <a:prstDash val="solid"/>
                      <a:round/>
                      <a:headEnd type="none" w="med" len="med"/>
                      <a:tailEnd type="none" w="med" len="med"/>
                    </a:lnT>
                    <a:lnB w="3175" cap="flat" cmpd="sng" algn="ctr">
                      <a:solidFill>
                        <a:srgbClr val="99FF33"/>
                      </a:solidFill>
                      <a:prstDash val="solid"/>
                      <a:round/>
                      <a:headEnd type="none" w="med" len="med"/>
                      <a:tailEnd type="none" w="med" len="med"/>
                    </a:lnB>
                    <a:lnTlToBr w="12700" cmpd="sng">
                      <a:noFill/>
                      <a:prstDash val="solid"/>
                    </a:lnTlToBr>
                    <a:lnBlToTr w="12700" cmpd="sng">
                      <a:noFill/>
                      <a:prstDash val="solid"/>
                    </a:lnBlToTr>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a:t>
                      </a:r>
                      <a:r>
                        <a:rPr kumimoji="1" lang="en-US" altLang="ja-JP" sz="900" dirty="0" smtClean="0">
                          <a:latin typeface="HG丸ｺﾞｼｯｸM-PRO" panose="020F0600000000000000" pitchFamily="50" charset="-128"/>
                          <a:ea typeface="HG丸ｺﾞｼｯｸM-PRO" panose="020F0600000000000000" pitchFamily="50" charset="-128"/>
                        </a:rPr>
                        <a:t>6/</a:t>
                      </a:r>
                      <a:r>
                        <a:rPr kumimoji="1" lang="ja-JP" altLang="en-US" sz="900" dirty="0" smtClean="0">
                          <a:latin typeface="HG丸ｺﾞｼｯｸM-PRO" panose="020F0600000000000000" pitchFamily="50" charset="-128"/>
                          <a:ea typeface="HG丸ｺﾞｼｯｸM-PRO" panose="020F0600000000000000" pitchFamily="50" charset="-128"/>
                        </a:rPr>
                        <a:t>９</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R w="3175" cap="flat" cmpd="sng" algn="ctr">
                      <a:solidFill>
                        <a:srgbClr val="99FF33"/>
                      </a:solidFill>
                      <a:prstDash val="solid"/>
                      <a:round/>
                      <a:headEnd type="none" w="med" len="med"/>
                      <a:tailEnd type="none" w="med" len="med"/>
                    </a:lnR>
                    <a:lnT w="38100" cap="flat" cmpd="sng" algn="ctr">
                      <a:solidFill>
                        <a:schemeClr val="bg1"/>
                      </a:solidFill>
                      <a:prstDash val="solid"/>
                      <a:round/>
                      <a:headEnd type="none" w="med" len="med"/>
                      <a:tailEnd type="none" w="med" len="med"/>
                    </a:lnT>
                    <a:lnB w="3175" cap="flat" cmpd="sng" algn="ctr">
                      <a:solidFill>
                        <a:srgbClr val="99FF33"/>
                      </a:solidFill>
                      <a:prstDash val="solid"/>
                      <a:round/>
                      <a:headEnd type="none" w="med" len="med"/>
                      <a:tailEnd type="none" w="med" len="med"/>
                    </a:lnB>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　●</a:t>
                      </a:r>
                      <a:r>
                        <a:rPr kumimoji="1" lang="en-US" altLang="ja-JP" sz="900" dirty="0" smtClean="0">
                          <a:latin typeface="HG丸ｺﾞｼｯｸM-PRO" panose="020F0600000000000000" pitchFamily="50" charset="-128"/>
                          <a:ea typeface="HG丸ｺﾞｼｯｸM-PRO" panose="020F0600000000000000" pitchFamily="50" charset="-128"/>
                        </a:rPr>
                        <a:t>7</a:t>
                      </a:r>
                      <a:r>
                        <a:rPr kumimoji="1" lang="ja-JP" altLang="en-US" sz="900" dirty="0" smtClean="0">
                          <a:latin typeface="HG丸ｺﾞｼｯｸM-PRO" panose="020F0600000000000000" pitchFamily="50" charset="-128"/>
                          <a:ea typeface="HG丸ｺﾞｼｯｸM-PRO" panose="020F0600000000000000" pitchFamily="50" charset="-128"/>
                        </a:rPr>
                        <a:t>月上旬</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R w="3175" cap="flat" cmpd="sng" algn="ctr">
                      <a:solidFill>
                        <a:srgbClr val="99FF33"/>
                      </a:solidFill>
                      <a:prstDash val="solid"/>
                      <a:round/>
                      <a:headEnd type="none" w="med" len="med"/>
                      <a:tailEnd type="none" w="med" len="med"/>
                    </a:lnR>
                    <a:lnT w="38100" cap="flat" cmpd="sng" algn="ctr">
                      <a:solidFill>
                        <a:schemeClr val="bg1"/>
                      </a:solidFill>
                      <a:prstDash val="solid"/>
                      <a:round/>
                      <a:headEnd type="none" w="med" len="med"/>
                      <a:tailEnd type="none" w="med" len="med"/>
                    </a:lnT>
                    <a:lnB w="3175" cap="flat" cmpd="sng" algn="ctr">
                      <a:solidFill>
                        <a:srgbClr val="99FF33"/>
                      </a:solidFill>
                      <a:prstDash val="solid"/>
                      <a:round/>
                      <a:headEnd type="none" w="med" len="med"/>
                      <a:tailEnd type="none" w="med" len="med"/>
                    </a:lnB>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a:t>
                      </a:r>
                      <a:r>
                        <a:rPr kumimoji="1" lang="en-US" altLang="ja-JP" sz="900" dirty="0" smtClean="0">
                          <a:latin typeface="HG丸ｺﾞｼｯｸM-PRO" panose="020F0600000000000000" pitchFamily="50" charset="-128"/>
                          <a:ea typeface="HG丸ｺﾞｼｯｸM-PRO" panose="020F0600000000000000" pitchFamily="50" charset="-128"/>
                        </a:rPr>
                        <a:t>7</a:t>
                      </a:r>
                      <a:r>
                        <a:rPr kumimoji="1" lang="ja-JP" altLang="en-US" sz="900" dirty="0" smtClean="0">
                          <a:latin typeface="HG丸ｺﾞｼｯｸM-PRO" panose="020F0600000000000000" pitchFamily="50" charset="-128"/>
                          <a:ea typeface="HG丸ｺﾞｼｯｸM-PRO" panose="020F0600000000000000" pitchFamily="50" charset="-128"/>
                        </a:rPr>
                        <a:t>月上旬～</a:t>
                      </a:r>
                      <a:r>
                        <a:rPr kumimoji="1" lang="en-US" altLang="ja-JP" sz="900" dirty="0" smtClean="0">
                          <a:latin typeface="HG丸ｺﾞｼｯｸM-PRO" panose="020F0600000000000000" pitchFamily="50" charset="-128"/>
                          <a:ea typeface="HG丸ｺﾞｼｯｸM-PRO" panose="020F0600000000000000" pitchFamily="50" charset="-128"/>
                        </a:rPr>
                        <a:t>7</a:t>
                      </a:r>
                      <a:r>
                        <a:rPr kumimoji="1" lang="ja-JP" altLang="en-US" sz="900" dirty="0" smtClean="0">
                          <a:latin typeface="HG丸ｺﾞｼｯｸM-PRO" panose="020F0600000000000000" pitchFamily="50" charset="-128"/>
                          <a:ea typeface="HG丸ｺﾞｼｯｸM-PRO" panose="020F0600000000000000" pitchFamily="50" charset="-128"/>
                        </a:rPr>
                        <a:t>月中旬</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175" cap="flat" cmpd="sng" algn="ctr">
                      <a:solidFill>
                        <a:srgbClr val="99FF33"/>
                      </a:solidFill>
                      <a:prstDash val="solid"/>
                      <a:round/>
                      <a:headEnd type="none" w="med" len="med"/>
                      <a:tailEnd type="none" w="med" len="med"/>
                    </a:lnB>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a:t>
                      </a:r>
                      <a:r>
                        <a:rPr kumimoji="1" lang="en-US" altLang="ja-JP" sz="900" dirty="0" smtClean="0">
                          <a:latin typeface="HG丸ｺﾞｼｯｸM-PRO" panose="020F0600000000000000" pitchFamily="50" charset="-128"/>
                          <a:ea typeface="HG丸ｺﾞｼｯｸM-PRO" panose="020F0600000000000000" pitchFamily="50" charset="-128"/>
                        </a:rPr>
                        <a:t>3/18</a:t>
                      </a:r>
                      <a:endParaRPr kumimoji="1" lang="ja-JP" altLang="en-US" sz="900" dirty="0">
                        <a:latin typeface="HG丸ｺﾞｼｯｸM-PRO" panose="020F0600000000000000" pitchFamily="50" charset="-128"/>
                        <a:ea typeface="HG丸ｺﾞｼｯｸM-PRO" panose="020F0600000000000000" pitchFamily="50" charset="-128"/>
                      </a:endParaRPr>
                    </a:p>
                  </a:txBody>
                  <a:tcPr>
                    <a:lnL w="38100" cap="flat" cmpd="sng" algn="ctr">
                      <a:solidFill>
                        <a:schemeClr val="bg1"/>
                      </a:solidFill>
                      <a:prstDash val="solid"/>
                      <a:round/>
                      <a:headEnd type="none" w="med" len="med"/>
                      <a:tailEnd type="none" w="med" len="med"/>
                    </a:lnL>
                    <a:lnR w="3175" cap="flat" cmpd="sng" algn="ctr">
                      <a:solidFill>
                        <a:srgbClr val="99FF33"/>
                      </a:solidFill>
                      <a:prstDash val="solid"/>
                      <a:round/>
                      <a:headEnd type="none" w="med" len="med"/>
                      <a:tailEnd type="none" w="med" len="med"/>
                    </a:lnR>
                    <a:lnT w="38100" cap="flat" cmpd="sng" algn="ctr">
                      <a:solidFill>
                        <a:schemeClr val="bg1"/>
                      </a:solidFill>
                      <a:prstDash val="solid"/>
                      <a:round/>
                      <a:headEnd type="none" w="med" len="med"/>
                      <a:tailEnd type="none" w="med" len="med"/>
                    </a:lnT>
                    <a:lnB w="3175" cap="flat" cmpd="sng" algn="ctr">
                      <a:solidFill>
                        <a:srgbClr val="99FF33"/>
                      </a:solidFill>
                      <a:prstDash val="solid"/>
                      <a:round/>
                      <a:headEnd type="none" w="med" len="med"/>
                      <a:tailEnd type="none" w="med" len="med"/>
                    </a:lnB>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●３月末</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T w="38100" cap="flat" cmpd="sng" algn="ctr">
                      <a:solidFill>
                        <a:schemeClr val="bg1"/>
                      </a:solidFill>
                      <a:prstDash val="solid"/>
                      <a:round/>
                      <a:headEnd type="none" w="med" len="med"/>
                      <a:tailEnd type="none" w="med" len="med"/>
                    </a:lnT>
                    <a:lnB w="3175" cap="flat" cmpd="sng" algn="ctr">
                      <a:solidFill>
                        <a:srgbClr val="99FF33"/>
                      </a:solidFill>
                      <a:prstDash val="solid"/>
                      <a:round/>
                      <a:headEnd type="none" w="med" len="med"/>
                      <a:tailEnd type="none" w="med" len="med"/>
                    </a:lnB>
                    <a:solidFill>
                      <a:srgbClr val="99FF33"/>
                    </a:solidFill>
                  </a:tcPr>
                </a:tc>
                <a:extLst>
                  <a:ext uri="{0D108BD9-81ED-4DB2-BD59-A6C34878D82A}">
                    <a16:rowId xmlns:a16="http://schemas.microsoft.com/office/drawing/2014/main" val="3960062024"/>
                  </a:ext>
                </a:extLst>
              </a:tr>
              <a:tr h="252000">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募集開始</a:t>
                      </a:r>
                      <a:endParaRPr kumimoji="1" lang="ja-JP" altLang="en-US" sz="900" dirty="0">
                        <a:latin typeface="HG丸ｺﾞｼｯｸM-PRO" panose="020F0600000000000000" pitchFamily="50" charset="-128"/>
                        <a:ea typeface="HG丸ｺﾞｼｯｸM-PRO" panose="020F0600000000000000" pitchFamily="50" charset="-128"/>
                      </a:endParaRPr>
                    </a:p>
                  </a:txBody>
                  <a:tcPr>
                    <a:lnR w="3175" cap="flat" cmpd="sng" algn="ctr">
                      <a:solidFill>
                        <a:srgbClr val="99FF33"/>
                      </a:solidFill>
                      <a:prstDash val="solid"/>
                      <a:round/>
                      <a:headEnd type="none" w="med" len="med"/>
                      <a:tailEnd type="none" w="med" len="med"/>
                    </a:lnR>
                    <a:lnT w="3175" cap="flat" cmpd="sng" algn="ctr">
                      <a:solidFill>
                        <a:srgbClr val="99FF33"/>
                      </a:solidFill>
                      <a:prstDash val="solid"/>
                      <a:round/>
                      <a:headEnd type="none" w="med" len="med"/>
                      <a:tailEnd type="none" w="med" len="med"/>
                    </a:lnT>
                    <a:solidFill>
                      <a:srgbClr val="99FF33"/>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R w="3175" cap="flat" cmpd="sng" algn="ctr">
                      <a:solidFill>
                        <a:srgbClr val="99FF33"/>
                      </a:solidFill>
                      <a:prstDash val="solid"/>
                      <a:round/>
                      <a:headEnd type="none" w="med" len="med"/>
                      <a:tailEnd type="none" w="med" len="med"/>
                    </a:lnR>
                    <a:lnT w="3175" cap="flat" cmpd="sng" algn="ctr">
                      <a:solidFill>
                        <a:srgbClr val="99FF33"/>
                      </a:solidFill>
                      <a:prstDash val="solid"/>
                      <a:round/>
                      <a:headEnd type="none" w="med" len="med"/>
                      <a:tailEnd type="none" w="med" len="med"/>
                    </a:lnT>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募集終了</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R w="3175" cap="flat" cmpd="sng" algn="ctr">
                      <a:solidFill>
                        <a:srgbClr val="99FF33"/>
                      </a:solidFill>
                      <a:prstDash val="solid"/>
                      <a:round/>
                      <a:headEnd type="none" w="med" len="med"/>
                      <a:tailEnd type="none" w="med" len="med"/>
                    </a:lnR>
                    <a:lnT w="3175" cap="flat" cmpd="sng" algn="ctr">
                      <a:solidFill>
                        <a:srgbClr val="99FF33"/>
                      </a:solidFill>
                      <a:prstDash val="solid"/>
                      <a:round/>
                      <a:headEnd type="none" w="med" len="med"/>
                      <a:tailEnd type="none" w="med" len="med"/>
                    </a:lnT>
                    <a:solidFill>
                      <a:srgbClr val="99FF33"/>
                    </a:solidFill>
                  </a:tcPr>
                </a:tc>
                <a:tc>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審査会</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R w="3175" cap="flat" cmpd="sng" algn="ctr">
                      <a:solidFill>
                        <a:srgbClr val="99FF33"/>
                      </a:solidFill>
                      <a:prstDash val="solid"/>
                      <a:round/>
                      <a:headEnd type="none" w="med" len="med"/>
                      <a:tailEnd type="none" w="med" len="med"/>
                    </a:lnR>
                    <a:lnT w="3175" cap="flat" cmpd="sng" algn="ctr">
                      <a:solidFill>
                        <a:srgbClr val="99FF33"/>
                      </a:solidFill>
                      <a:prstDash val="solid"/>
                      <a:round/>
                      <a:headEnd type="none" w="med" len="med"/>
                      <a:tailEnd type="none" w="med" len="med"/>
                    </a:lnT>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　採択・交付決定</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R w="38100" cap="flat" cmpd="sng" algn="ctr">
                      <a:solidFill>
                        <a:schemeClr val="bg1"/>
                      </a:solidFill>
                      <a:prstDash val="solid"/>
                      <a:round/>
                      <a:headEnd type="none" w="med" len="med"/>
                      <a:tailEnd type="none" w="med" len="med"/>
                    </a:lnR>
                    <a:lnT w="3175" cap="flat" cmpd="sng" algn="ctr">
                      <a:solidFill>
                        <a:srgbClr val="99FF33"/>
                      </a:solidFill>
                      <a:prstDash val="solid"/>
                      <a:round/>
                      <a:headEnd type="none" w="med" len="med"/>
                      <a:tailEnd type="none" w="med" len="med"/>
                    </a:lnT>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実績報告</a:t>
                      </a:r>
                      <a:endParaRPr kumimoji="1" lang="ja-JP" altLang="en-US" sz="900" dirty="0">
                        <a:latin typeface="HG丸ｺﾞｼｯｸM-PRO" panose="020F0600000000000000" pitchFamily="50" charset="-128"/>
                        <a:ea typeface="HG丸ｺﾞｼｯｸM-PRO" panose="020F0600000000000000" pitchFamily="50" charset="-128"/>
                      </a:endParaRPr>
                    </a:p>
                  </a:txBody>
                  <a:tcPr>
                    <a:lnL w="38100" cap="flat" cmpd="sng" algn="ctr">
                      <a:solidFill>
                        <a:schemeClr val="bg1"/>
                      </a:solidFill>
                      <a:prstDash val="solid"/>
                      <a:round/>
                      <a:headEnd type="none" w="med" len="med"/>
                      <a:tailEnd type="none" w="med" len="med"/>
                    </a:lnL>
                    <a:lnR w="3175" cap="flat" cmpd="sng" algn="ctr">
                      <a:solidFill>
                        <a:srgbClr val="99FF33"/>
                      </a:solidFill>
                      <a:prstDash val="solid"/>
                      <a:round/>
                      <a:headEnd type="none" w="med" len="med"/>
                      <a:tailEnd type="none" w="med" len="med"/>
                    </a:lnR>
                    <a:lnT w="3175" cap="flat" cmpd="sng" algn="ctr">
                      <a:solidFill>
                        <a:srgbClr val="99FF33"/>
                      </a:solidFill>
                      <a:prstDash val="solid"/>
                      <a:round/>
                      <a:headEnd type="none" w="med" len="med"/>
                      <a:tailEnd type="none" w="med" len="med"/>
                    </a:lnT>
                    <a:solidFill>
                      <a:srgbClr val="99FF33"/>
                    </a:solidFill>
                  </a:tcPr>
                </a:tc>
                <a:tc>
                  <a:txBody>
                    <a:bodyPr/>
                    <a:lstStyle/>
                    <a:p>
                      <a:r>
                        <a:rPr kumimoji="1" lang="ja-JP" altLang="en-US" sz="900" dirty="0" smtClean="0">
                          <a:latin typeface="HG丸ｺﾞｼｯｸM-PRO" panose="020F0600000000000000" pitchFamily="50" charset="-128"/>
                          <a:ea typeface="HG丸ｺﾞｼｯｸM-PRO" panose="020F0600000000000000" pitchFamily="50" charset="-128"/>
                        </a:rPr>
                        <a:t>補助金交付</a:t>
                      </a:r>
                      <a:endParaRPr kumimoji="1" lang="ja-JP" altLang="en-US" sz="900" dirty="0">
                        <a:latin typeface="HG丸ｺﾞｼｯｸM-PRO" panose="020F0600000000000000" pitchFamily="50" charset="-128"/>
                        <a:ea typeface="HG丸ｺﾞｼｯｸM-PRO" panose="020F0600000000000000" pitchFamily="50" charset="-128"/>
                      </a:endParaRPr>
                    </a:p>
                  </a:txBody>
                  <a:tcPr>
                    <a:lnL w="3175" cap="flat" cmpd="sng" algn="ctr">
                      <a:solidFill>
                        <a:srgbClr val="99FF33"/>
                      </a:solidFill>
                      <a:prstDash val="solid"/>
                      <a:round/>
                      <a:headEnd type="none" w="med" len="med"/>
                      <a:tailEnd type="none" w="med" len="med"/>
                    </a:lnL>
                    <a:lnT w="3175" cap="flat" cmpd="sng" algn="ctr">
                      <a:solidFill>
                        <a:srgbClr val="99FF33"/>
                      </a:solidFill>
                      <a:prstDash val="solid"/>
                      <a:round/>
                      <a:headEnd type="none" w="med" len="med"/>
                      <a:tailEnd type="none" w="med" len="med"/>
                    </a:lnT>
                    <a:solidFill>
                      <a:srgbClr val="99FF33"/>
                    </a:solidFill>
                  </a:tcPr>
                </a:tc>
                <a:extLst>
                  <a:ext uri="{0D108BD9-81ED-4DB2-BD59-A6C34878D82A}">
                    <a16:rowId xmlns:a16="http://schemas.microsoft.com/office/drawing/2014/main" val="1938742790"/>
                  </a:ext>
                </a:extLst>
              </a:tr>
            </a:tbl>
          </a:graphicData>
        </a:graphic>
      </p:graphicFrame>
      <p:sp>
        <p:nvSpPr>
          <p:cNvPr id="43" name="正方形/長方形 42"/>
          <p:cNvSpPr/>
          <p:nvPr/>
        </p:nvSpPr>
        <p:spPr>
          <a:xfrm>
            <a:off x="275644" y="2134480"/>
            <a:ext cx="6392362" cy="1867737"/>
          </a:xfrm>
          <a:prstGeom prst="rect">
            <a:avLst/>
          </a:prstGeom>
          <a:solidFill>
            <a:srgbClr val="CCFFCC"/>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00" b="1" dirty="0">
                <a:solidFill>
                  <a:schemeClr val="tx1"/>
                </a:solidFill>
                <a:latin typeface="HG丸ｺﾞｼｯｸM-PRO" panose="020F0600000000000000" pitchFamily="50" charset="-128"/>
                <a:ea typeface="HG丸ｺﾞｼｯｸM-PRO" panose="020F0600000000000000" pitchFamily="50" charset="-128"/>
              </a:rPr>
              <a:t>【注目情報】</a:t>
            </a:r>
          </a:p>
          <a:p>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DX</a:t>
            </a:r>
            <a:r>
              <a:rPr lang="ja-JP" altLang="ja-JP" sz="1000" dirty="0">
                <a:solidFill>
                  <a:schemeClr val="tx1"/>
                </a:solidFill>
                <a:latin typeface="HG丸ｺﾞｼｯｸM-PRO" panose="020F0600000000000000" pitchFamily="50" charset="-128"/>
                <a:ea typeface="HG丸ｺﾞｼｯｸM-PRO" panose="020F0600000000000000" pitchFamily="50" charset="-128"/>
              </a:rPr>
              <a:t>の推進、ゼロカーボンへの対応</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パートナーシップ構築宣言</a:t>
            </a:r>
            <a:r>
              <a:rPr lang="en-US" altLang="ja-JP" sz="1000" baseline="30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への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参加</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000" dirty="0">
                <a:solidFill>
                  <a:schemeClr val="tx1"/>
                </a:solidFill>
                <a:latin typeface="HG丸ｺﾞｼｯｸM-PRO" panose="020F0600000000000000" pitchFamily="50" charset="-128"/>
                <a:ea typeface="HG丸ｺﾞｼｯｸM-PRO" panose="020F0600000000000000" pitchFamily="50" charset="-128"/>
              </a:rPr>
              <a:t>コロナ対策など社会経済情勢の変化に対応する重要な課題への</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取組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を</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応援</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できるよう、内容が充実しました</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8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「パートナーシップ構築宣言」とは、企業規模の大小に関わらず、企業が「発注者」の立場で自社の取引方針を宣言する取組です。</a:t>
            </a:r>
            <a:endParaRPr lang="ja-JP" altLang="ja-JP" sz="8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１ </a:t>
            </a:r>
            <a:r>
              <a:rPr lang="ja-JP" altLang="ja-JP" sz="1000" dirty="0">
                <a:solidFill>
                  <a:schemeClr val="tx1"/>
                </a:solidFill>
                <a:latin typeface="HG丸ｺﾞｼｯｸM-PRO" panose="020F0600000000000000" pitchFamily="50" charset="-128"/>
                <a:ea typeface="HG丸ｺﾞｼｯｸM-PRO" panose="020F0600000000000000" pitchFamily="50" charset="-128"/>
              </a:rPr>
              <a:t>市場対応型製品開発支援事業</a:t>
            </a:r>
          </a:p>
          <a:p>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000" dirty="0">
                <a:solidFill>
                  <a:schemeClr val="tx1"/>
                </a:solidFill>
                <a:latin typeface="HG丸ｺﾞｼｯｸM-PRO" panose="020F0600000000000000" pitchFamily="50" charset="-128"/>
                <a:ea typeface="HG丸ｺﾞｼｯｸM-PRO" panose="020F0600000000000000" pitchFamily="50" charset="-128"/>
              </a:rPr>
              <a:t>IT</a:t>
            </a:r>
            <a:r>
              <a:rPr lang="ja-JP" altLang="ja-JP" sz="1000" dirty="0">
                <a:solidFill>
                  <a:schemeClr val="tx1"/>
                </a:solidFill>
                <a:latin typeface="HG丸ｺﾞｼｯｸM-PRO" panose="020F0600000000000000" pitchFamily="50" charset="-128"/>
                <a:ea typeface="HG丸ｺﾞｼｯｸM-PRO" panose="020F0600000000000000" pitchFamily="50" charset="-128"/>
              </a:rPr>
              <a:t>産業」の補助事業者は、ソフトウェア開発に要した人件費を「プログラム開発費」</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に</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算入</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できます</a:t>
            </a:r>
            <a:r>
              <a:rPr lang="ja-JP" altLang="ja-JP" sz="1000" dirty="0">
                <a:solidFill>
                  <a:schemeClr val="tx1"/>
                </a:solidFill>
                <a:latin typeface="HG丸ｺﾞｼｯｸM-PRO" panose="020F0600000000000000" pitchFamily="50" charset="-128"/>
                <a:ea typeface="HG丸ｺﾞｼｯｸM-PRO" panose="020F0600000000000000" pitchFamily="50" charset="-128"/>
              </a:rPr>
              <a:t>。</a:t>
            </a:r>
          </a:p>
          <a:p>
            <a:r>
              <a:rPr lang="ja-JP" altLang="ja-JP" sz="1000" dirty="0">
                <a:solidFill>
                  <a:schemeClr val="tx1"/>
                </a:solidFill>
                <a:latin typeface="HG丸ｺﾞｼｯｸM-PRO" panose="020F0600000000000000" pitchFamily="50" charset="-128"/>
                <a:ea typeface="HG丸ｺﾞｼｯｸM-PRO" panose="020F0600000000000000" pitchFamily="50" charset="-128"/>
              </a:rPr>
              <a:t>２ コンサルタント</a:t>
            </a:r>
            <a:r>
              <a:rPr lang="ja-JP" altLang="ja-JP" sz="1000" dirty="0" err="1">
                <a:solidFill>
                  <a:schemeClr val="tx1"/>
                </a:solidFill>
                <a:latin typeface="HG丸ｺﾞｼｯｸM-PRO" panose="020F0600000000000000" pitchFamily="50" charset="-128"/>
                <a:ea typeface="HG丸ｺﾞｼｯｸM-PRO" panose="020F0600000000000000" pitchFamily="50" charset="-128"/>
              </a:rPr>
              <a:t>等招へい</a:t>
            </a:r>
            <a:r>
              <a:rPr lang="ja-JP" altLang="ja-JP" sz="1000" dirty="0">
                <a:solidFill>
                  <a:schemeClr val="tx1"/>
                </a:solidFill>
                <a:latin typeface="HG丸ｺﾞｼｯｸM-PRO" panose="020F0600000000000000" pitchFamily="50" charset="-128"/>
                <a:ea typeface="HG丸ｺﾞｼｯｸM-PRO" panose="020F0600000000000000" pitchFamily="50" charset="-128"/>
              </a:rPr>
              <a:t>事業</a:t>
            </a:r>
          </a:p>
          <a:p>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DX</a:t>
            </a:r>
            <a:r>
              <a:rPr lang="ja-JP" altLang="ja-JP" sz="1000" dirty="0" err="1">
                <a:solidFill>
                  <a:schemeClr val="tx1"/>
                </a:solidFill>
                <a:latin typeface="HG丸ｺﾞｼｯｸM-PRO" panose="020F0600000000000000" pitchFamily="50" charset="-128"/>
                <a:ea typeface="HG丸ｺﾞｼｯｸM-PRO" panose="020F0600000000000000" pitchFamily="50" charset="-128"/>
              </a:rPr>
              <a:t>、</a:t>
            </a:r>
            <a:r>
              <a:rPr lang="ja-JP" altLang="ja-JP" sz="1000" dirty="0">
                <a:solidFill>
                  <a:schemeClr val="tx1"/>
                </a:solidFill>
                <a:latin typeface="HG丸ｺﾞｼｯｸM-PRO" panose="020F0600000000000000" pitchFamily="50" charset="-128"/>
                <a:ea typeface="HG丸ｺﾞｼｯｸM-PRO" panose="020F0600000000000000" pitchFamily="50" charset="-128"/>
              </a:rPr>
              <a:t>ゼロカーボン等に精通したコンサルタント等の招へいが</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できます</a:t>
            </a:r>
            <a:r>
              <a:rPr lang="ja-JP" altLang="ja-JP" sz="1000" dirty="0">
                <a:solidFill>
                  <a:schemeClr val="tx1"/>
                </a:solidFill>
                <a:latin typeface="HG丸ｺﾞｼｯｸM-PRO" panose="020F0600000000000000" pitchFamily="50" charset="-128"/>
                <a:ea typeface="HG丸ｺﾞｼｯｸM-PRO" panose="020F0600000000000000" pitchFamily="50" charset="-128"/>
              </a:rPr>
              <a:t>。</a:t>
            </a:r>
          </a:p>
          <a:p>
            <a:r>
              <a:rPr lang="ja-JP" altLang="ja-JP" sz="1000" dirty="0">
                <a:solidFill>
                  <a:schemeClr val="tx1"/>
                </a:solidFill>
                <a:latin typeface="HG丸ｺﾞｼｯｸM-PRO" panose="020F0600000000000000" pitchFamily="50" charset="-128"/>
                <a:ea typeface="HG丸ｺﾞｼｯｸM-PRO" panose="020F0600000000000000" pitchFamily="50" charset="-128"/>
              </a:rPr>
              <a:t>３ 産業人材育成支援事業（招へい</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000" dirty="0">
              <a:solidFill>
                <a:schemeClr val="tx1"/>
              </a:solidFill>
              <a:latin typeface="HG丸ｺﾞｼｯｸM-PRO" panose="020F0600000000000000" pitchFamily="50" charset="-128"/>
              <a:ea typeface="HG丸ｺﾞｼｯｸM-PRO" panose="020F0600000000000000" pitchFamily="50" charset="-128"/>
            </a:endParaRPr>
          </a:p>
          <a:p>
            <a:r>
              <a:rPr lang="ja-JP" altLang="ja-JP" sz="1000" dirty="0">
                <a:solidFill>
                  <a:schemeClr val="tx1"/>
                </a:solidFill>
                <a:latin typeface="HG丸ｺﾞｼｯｸM-PRO" panose="020F0600000000000000" pitchFamily="50" charset="-128"/>
                <a:ea typeface="HG丸ｺﾞｼｯｸM-PRO" panose="020F0600000000000000" pitchFamily="50" charset="-128"/>
              </a:rPr>
              <a:t>　 　</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競争力</a:t>
            </a:r>
            <a:r>
              <a:rPr lang="ja-JP" altLang="ja-JP" sz="1000" dirty="0">
                <a:solidFill>
                  <a:schemeClr val="tx1"/>
                </a:solidFill>
                <a:latin typeface="HG丸ｺﾞｼｯｸM-PRO" panose="020F0600000000000000" pitchFamily="50" charset="-128"/>
                <a:ea typeface="HG丸ｺﾞｼｯｸM-PRO" panose="020F0600000000000000" pitchFamily="50" charset="-128"/>
              </a:rPr>
              <a:t>の強化に向けた重要な課題に取り組むため講師を</a:t>
            </a:r>
            <a:r>
              <a:rPr lang="ja-JP" altLang="ja-JP" sz="1000" dirty="0" err="1">
                <a:solidFill>
                  <a:schemeClr val="tx1"/>
                </a:solidFill>
                <a:latin typeface="HG丸ｺﾞｼｯｸM-PRO" panose="020F0600000000000000" pitchFamily="50" charset="-128"/>
                <a:ea typeface="HG丸ｺﾞｼｯｸM-PRO" panose="020F0600000000000000" pitchFamily="50" charset="-128"/>
              </a:rPr>
              <a:t>招へい</a:t>
            </a:r>
            <a:r>
              <a:rPr lang="ja-JP" altLang="ja-JP" sz="1000" dirty="0">
                <a:solidFill>
                  <a:schemeClr val="tx1"/>
                </a:solidFill>
                <a:latin typeface="HG丸ｺﾞｼｯｸM-PRO" panose="020F0600000000000000" pitchFamily="50" charset="-128"/>
                <a:ea typeface="HG丸ｺﾞｼｯｸM-PRO" panose="020F0600000000000000" pitchFamily="50" charset="-128"/>
              </a:rPr>
              <a:t>して行う研修会等への助成が可能です</a:t>
            </a:r>
            <a:r>
              <a:rPr lang="ja-JP" altLang="ja-JP"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4" name="正方形/長方形 43"/>
          <p:cNvSpPr/>
          <p:nvPr/>
        </p:nvSpPr>
        <p:spPr>
          <a:xfrm>
            <a:off x="344888" y="7975810"/>
            <a:ext cx="826700" cy="171707"/>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43826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正方形/長方形 85"/>
          <p:cNvSpPr/>
          <p:nvPr/>
        </p:nvSpPr>
        <p:spPr>
          <a:xfrm>
            <a:off x="75165" y="8332818"/>
            <a:ext cx="6701192" cy="1516032"/>
          </a:xfrm>
          <a:prstGeom prst="rect">
            <a:avLst/>
          </a:prstGeom>
          <a:solidFill>
            <a:srgbClr val="CCFFCC"/>
          </a:solidFill>
          <a:ln>
            <a:solidFill>
              <a:srgbClr val="FFE5FF"/>
            </a:solidFill>
          </a:ln>
        </p:spPr>
        <p:style>
          <a:lnRef idx="2">
            <a:schemeClr val="dk1"/>
          </a:lnRef>
          <a:fillRef idx="1">
            <a:schemeClr val="lt1"/>
          </a:fillRef>
          <a:effectRef idx="0">
            <a:schemeClr val="dk1"/>
          </a:effectRef>
          <a:fontRef idx="minor">
            <a:schemeClr val="dk1"/>
          </a:fontRef>
        </p:style>
        <p:txBody>
          <a:bodyPr rtlCol="0" anchor="ctr"/>
          <a:lstStyle/>
          <a:p>
            <a:pPr>
              <a:spcBef>
                <a:spcPts val="400"/>
              </a:spcBef>
            </a:pPr>
            <a:r>
              <a:rPr lang="ja-JP" altLang="en-US" sz="800" dirty="0" smtClean="0">
                <a:latin typeface="+mn-ea"/>
              </a:rPr>
              <a:t>　</a:t>
            </a:r>
            <a:r>
              <a:rPr lang="ja-JP" altLang="en-US" sz="1400" dirty="0" smtClean="0">
                <a:latin typeface="+mn-ea"/>
              </a:rPr>
              <a:t>公益</a:t>
            </a:r>
            <a:r>
              <a:rPr lang="ja-JP" altLang="en-US" sz="1400" dirty="0">
                <a:latin typeface="+mn-ea"/>
              </a:rPr>
              <a:t>財団法人北海道中小企業総合支援</a:t>
            </a:r>
            <a:r>
              <a:rPr lang="ja-JP" altLang="en-US" sz="1400" dirty="0" smtClean="0">
                <a:latin typeface="+mn-ea"/>
              </a:rPr>
              <a:t>センター（お問い合わせ先）</a:t>
            </a:r>
            <a:endParaRPr lang="en-US" altLang="ja-JP" sz="1400" dirty="0" smtClean="0">
              <a:latin typeface="+mn-ea"/>
            </a:endParaRPr>
          </a:p>
          <a:p>
            <a:pPr>
              <a:spcBef>
                <a:spcPts val="400"/>
              </a:spcBef>
            </a:pPr>
            <a:r>
              <a:rPr lang="ja-JP" altLang="en-US" sz="800" dirty="0">
                <a:latin typeface="+mn-ea"/>
              </a:rPr>
              <a:t>　</a:t>
            </a:r>
            <a:r>
              <a:rPr lang="ja-JP" altLang="en-US" sz="800" dirty="0" smtClean="0">
                <a:latin typeface="+mn-ea"/>
              </a:rPr>
              <a:t>　　　　　札幌本部</a:t>
            </a:r>
            <a:r>
              <a:rPr lang="en-US" altLang="ja-JP" sz="800" dirty="0" smtClean="0">
                <a:latin typeface="+mn-ea"/>
              </a:rPr>
              <a:t>	</a:t>
            </a:r>
            <a:r>
              <a:rPr lang="ja-JP" altLang="en-US" sz="800" dirty="0" smtClean="0">
                <a:latin typeface="+mn-ea"/>
              </a:rPr>
              <a:t>〒</a:t>
            </a:r>
            <a:r>
              <a:rPr lang="en-US" altLang="ja-JP" sz="800" dirty="0" smtClean="0">
                <a:latin typeface="+mn-ea"/>
              </a:rPr>
              <a:t>060-0001</a:t>
            </a:r>
            <a:r>
              <a:rPr lang="en-US" altLang="ja-JP" sz="800" dirty="0">
                <a:latin typeface="+mn-ea"/>
              </a:rPr>
              <a:t>	</a:t>
            </a:r>
            <a:r>
              <a:rPr lang="ja-JP" altLang="en-US" sz="800" dirty="0" smtClean="0">
                <a:latin typeface="+mn-ea"/>
              </a:rPr>
              <a:t>札幌市中央区北１条西２丁目　経済センタービル９階</a:t>
            </a:r>
            <a:r>
              <a:rPr lang="en-US" altLang="ja-JP" sz="800" dirty="0" smtClean="0">
                <a:latin typeface="+mn-ea"/>
              </a:rPr>
              <a:t>	TEL</a:t>
            </a:r>
            <a:r>
              <a:rPr lang="ja-JP" altLang="en-US" sz="800" dirty="0" smtClean="0">
                <a:latin typeface="+mn-ea"/>
              </a:rPr>
              <a:t>：</a:t>
            </a:r>
            <a:r>
              <a:rPr lang="en-US" altLang="ja-JP" sz="800" dirty="0" smtClean="0">
                <a:latin typeface="+mn-ea"/>
              </a:rPr>
              <a:t>011-232-2403</a:t>
            </a:r>
            <a:r>
              <a:rPr lang="ja-JP" altLang="en-US" sz="800" dirty="0" smtClean="0">
                <a:latin typeface="+mn-ea"/>
              </a:rPr>
              <a:t>　</a:t>
            </a:r>
            <a:endParaRPr lang="en-US" altLang="ja-JP" sz="800" dirty="0" smtClean="0">
              <a:latin typeface="+mn-ea"/>
            </a:endParaRPr>
          </a:p>
          <a:p>
            <a:pPr>
              <a:spcBef>
                <a:spcPts val="400"/>
              </a:spcBef>
            </a:pPr>
            <a:r>
              <a:rPr lang="ja-JP" altLang="en-US" sz="800" dirty="0">
                <a:latin typeface="+mn-ea"/>
              </a:rPr>
              <a:t>　</a:t>
            </a:r>
            <a:r>
              <a:rPr lang="ja-JP" altLang="en-US" sz="800" dirty="0" smtClean="0">
                <a:latin typeface="+mn-ea"/>
              </a:rPr>
              <a:t>　　　　　道南支部　　</a:t>
            </a:r>
            <a:r>
              <a:rPr lang="en-US" altLang="ja-JP" sz="800" dirty="0" smtClean="0">
                <a:latin typeface="+mn-ea"/>
              </a:rPr>
              <a:t>	</a:t>
            </a:r>
            <a:r>
              <a:rPr lang="ja-JP" altLang="en-US" sz="800" dirty="0" smtClean="0">
                <a:latin typeface="+mn-ea"/>
              </a:rPr>
              <a:t>〒</a:t>
            </a:r>
            <a:r>
              <a:rPr lang="en-US" altLang="ja-JP" sz="800" dirty="0" smtClean="0">
                <a:latin typeface="+mn-ea"/>
              </a:rPr>
              <a:t>040-0015</a:t>
            </a:r>
            <a:r>
              <a:rPr lang="en-US" altLang="ja-JP" sz="800" dirty="0">
                <a:latin typeface="+mn-ea"/>
              </a:rPr>
              <a:t>	</a:t>
            </a:r>
            <a:r>
              <a:rPr lang="ja-JP" altLang="en-US" sz="800" dirty="0" smtClean="0">
                <a:latin typeface="+mn-ea"/>
              </a:rPr>
              <a:t>函館市梁川町</a:t>
            </a:r>
            <a:r>
              <a:rPr lang="en-US" altLang="ja-JP" sz="800" dirty="0" smtClean="0">
                <a:latin typeface="+mn-ea"/>
              </a:rPr>
              <a:t>5</a:t>
            </a:r>
            <a:r>
              <a:rPr lang="ja-JP" altLang="en-US" sz="800" dirty="0" smtClean="0">
                <a:latin typeface="+mn-ea"/>
              </a:rPr>
              <a:t>番</a:t>
            </a:r>
            <a:r>
              <a:rPr lang="en-US" altLang="ja-JP" sz="800" dirty="0" smtClean="0">
                <a:latin typeface="+mn-ea"/>
              </a:rPr>
              <a:t>10</a:t>
            </a:r>
            <a:r>
              <a:rPr lang="ja-JP" altLang="en-US" sz="800" dirty="0" smtClean="0">
                <a:latin typeface="+mn-ea"/>
              </a:rPr>
              <a:t>号　プライム函館</a:t>
            </a:r>
            <a:r>
              <a:rPr lang="en-US" altLang="ja-JP" sz="800" dirty="0" smtClean="0">
                <a:latin typeface="+mn-ea"/>
              </a:rPr>
              <a:t>EAST8</a:t>
            </a:r>
            <a:r>
              <a:rPr lang="ja-JP" altLang="en-US" sz="800" dirty="0" smtClean="0">
                <a:latin typeface="+mn-ea"/>
              </a:rPr>
              <a:t>階　　　</a:t>
            </a:r>
            <a:r>
              <a:rPr lang="ja-JP" altLang="en-US" sz="800" dirty="0">
                <a:latin typeface="+mn-ea"/>
              </a:rPr>
              <a:t>	</a:t>
            </a:r>
            <a:r>
              <a:rPr lang="en-US" altLang="ja-JP" sz="800" dirty="0" smtClean="0">
                <a:latin typeface="+mn-ea"/>
              </a:rPr>
              <a:t>TEL</a:t>
            </a:r>
            <a:r>
              <a:rPr lang="ja-JP" altLang="en-US" sz="800" dirty="0">
                <a:latin typeface="+mn-ea"/>
              </a:rPr>
              <a:t>：</a:t>
            </a:r>
            <a:r>
              <a:rPr lang="en-US" altLang="ja-JP" sz="800" dirty="0" smtClean="0">
                <a:latin typeface="+mn-ea"/>
              </a:rPr>
              <a:t>0138-86-6695</a:t>
            </a:r>
            <a:r>
              <a:rPr lang="ja-JP" altLang="en-US" sz="800" dirty="0">
                <a:latin typeface="+mn-ea"/>
              </a:rPr>
              <a:t>　　　</a:t>
            </a:r>
          </a:p>
          <a:p>
            <a:pPr>
              <a:spcBef>
                <a:spcPts val="400"/>
              </a:spcBef>
            </a:pPr>
            <a:r>
              <a:rPr lang="ja-JP" altLang="en-US" sz="800" dirty="0" smtClean="0">
                <a:latin typeface="+mn-ea"/>
              </a:rPr>
              <a:t>　　　　　　十勝支部　　</a:t>
            </a:r>
            <a:r>
              <a:rPr lang="en-US" altLang="ja-JP" sz="800" dirty="0" smtClean="0">
                <a:latin typeface="+mn-ea"/>
              </a:rPr>
              <a:t>	</a:t>
            </a:r>
            <a:r>
              <a:rPr lang="ja-JP" altLang="en-US" sz="800" dirty="0" smtClean="0">
                <a:latin typeface="+mn-ea"/>
              </a:rPr>
              <a:t>〒</a:t>
            </a:r>
            <a:r>
              <a:rPr lang="en-US" altLang="ja-JP" sz="800" dirty="0" smtClean="0">
                <a:latin typeface="+mn-ea"/>
              </a:rPr>
              <a:t>080-0013</a:t>
            </a:r>
            <a:r>
              <a:rPr lang="en-US" altLang="ja-JP" sz="800" dirty="0">
                <a:latin typeface="+mn-ea"/>
              </a:rPr>
              <a:t>	</a:t>
            </a:r>
            <a:r>
              <a:rPr lang="ja-JP" altLang="en-US" sz="800" dirty="0" smtClean="0">
                <a:latin typeface="+mn-ea"/>
              </a:rPr>
              <a:t>帯広市</a:t>
            </a:r>
            <a:r>
              <a:rPr lang="ja-JP" altLang="en-US" sz="800" dirty="0">
                <a:latin typeface="+mn-ea"/>
              </a:rPr>
              <a:t>西３条南９丁目</a:t>
            </a:r>
            <a:r>
              <a:rPr lang="en-US" altLang="ja-JP" sz="800" dirty="0">
                <a:latin typeface="+mn-ea"/>
              </a:rPr>
              <a:t>23</a:t>
            </a:r>
            <a:r>
              <a:rPr lang="ja-JP" altLang="en-US" sz="800" dirty="0">
                <a:latin typeface="+mn-ea"/>
              </a:rPr>
              <a:t>番地　帯広商工会議</a:t>
            </a:r>
            <a:r>
              <a:rPr lang="ja-JP" altLang="en-US" sz="800" dirty="0" smtClean="0">
                <a:latin typeface="+mn-ea"/>
              </a:rPr>
              <a:t>所内</a:t>
            </a:r>
            <a:r>
              <a:rPr lang="en-US" altLang="ja-JP" sz="800" dirty="0">
                <a:latin typeface="+mn-ea"/>
              </a:rPr>
              <a:t>	</a:t>
            </a:r>
            <a:r>
              <a:rPr lang="en-US" altLang="ja-JP" sz="800" dirty="0" smtClean="0">
                <a:latin typeface="+mn-ea"/>
              </a:rPr>
              <a:t>	TEL</a:t>
            </a:r>
            <a:r>
              <a:rPr lang="ja-JP" altLang="en-US" sz="800" dirty="0">
                <a:latin typeface="+mn-ea"/>
              </a:rPr>
              <a:t>：</a:t>
            </a:r>
            <a:r>
              <a:rPr lang="en-US" altLang="ja-JP" sz="800" dirty="0" smtClean="0">
                <a:latin typeface="+mn-ea"/>
              </a:rPr>
              <a:t>0155-67-4515</a:t>
            </a:r>
            <a:endParaRPr lang="ja-JP" altLang="en-US" sz="800" dirty="0">
              <a:latin typeface="+mn-ea"/>
            </a:endParaRPr>
          </a:p>
          <a:p>
            <a:pPr>
              <a:spcBef>
                <a:spcPts val="400"/>
              </a:spcBef>
            </a:pPr>
            <a:r>
              <a:rPr lang="ja-JP" altLang="en-US" sz="800" dirty="0" smtClean="0">
                <a:latin typeface="+mn-ea"/>
              </a:rPr>
              <a:t>　　　　　　釧</a:t>
            </a:r>
            <a:r>
              <a:rPr lang="ja-JP" altLang="en-US" sz="800" dirty="0">
                <a:latin typeface="+mn-ea"/>
              </a:rPr>
              <a:t>根</a:t>
            </a:r>
            <a:r>
              <a:rPr lang="ja-JP" altLang="en-US" sz="800" dirty="0" smtClean="0">
                <a:latin typeface="+mn-ea"/>
              </a:rPr>
              <a:t>支部　　</a:t>
            </a:r>
            <a:r>
              <a:rPr lang="en-US" altLang="ja-JP" sz="800" dirty="0" smtClean="0">
                <a:latin typeface="+mn-ea"/>
              </a:rPr>
              <a:t>	</a:t>
            </a:r>
            <a:r>
              <a:rPr lang="ja-JP" altLang="en-US" sz="800" dirty="0" smtClean="0">
                <a:latin typeface="+mn-ea"/>
              </a:rPr>
              <a:t>〒</a:t>
            </a:r>
            <a:r>
              <a:rPr lang="en-US" altLang="ja-JP" sz="800" dirty="0" smtClean="0">
                <a:latin typeface="+mn-ea"/>
              </a:rPr>
              <a:t>085-0847</a:t>
            </a:r>
            <a:r>
              <a:rPr lang="en-US" altLang="ja-JP" sz="800" dirty="0">
                <a:latin typeface="+mn-ea"/>
              </a:rPr>
              <a:t>	</a:t>
            </a:r>
            <a:r>
              <a:rPr lang="ja-JP" altLang="en-US" sz="800" dirty="0" smtClean="0">
                <a:latin typeface="+mn-ea"/>
              </a:rPr>
              <a:t>釧路市</a:t>
            </a:r>
            <a:r>
              <a:rPr lang="ja-JP" altLang="en-US" sz="800" dirty="0">
                <a:latin typeface="+mn-ea"/>
              </a:rPr>
              <a:t>大町１丁目１番</a:t>
            </a:r>
            <a:r>
              <a:rPr lang="en-US" altLang="ja-JP" sz="800" dirty="0">
                <a:latin typeface="+mn-ea"/>
              </a:rPr>
              <a:t>1</a:t>
            </a:r>
            <a:r>
              <a:rPr lang="ja-JP" altLang="en-US" sz="800" dirty="0">
                <a:latin typeface="+mn-ea"/>
              </a:rPr>
              <a:t>号　釧路商工会議</a:t>
            </a:r>
            <a:r>
              <a:rPr lang="ja-JP" altLang="en-US" sz="800" dirty="0" smtClean="0">
                <a:latin typeface="+mn-ea"/>
              </a:rPr>
              <a:t>所内</a:t>
            </a:r>
            <a:r>
              <a:rPr lang="en-US" altLang="ja-JP" sz="800" dirty="0">
                <a:latin typeface="+mn-ea"/>
              </a:rPr>
              <a:t>	</a:t>
            </a:r>
            <a:r>
              <a:rPr lang="en-US" altLang="ja-JP" sz="800" dirty="0" smtClean="0">
                <a:latin typeface="+mn-ea"/>
              </a:rPr>
              <a:t>	TEL</a:t>
            </a:r>
            <a:r>
              <a:rPr lang="ja-JP" altLang="en-US" sz="800" dirty="0">
                <a:latin typeface="+mn-ea"/>
              </a:rPr>
              <a:t>：</a:t>
            </a:r>
            <a:r>
              <a:rPr lang="en-US" altLang="ja-JP" sz="800" dirty="0" smtClean="0">
                <a:latin typeface="+mn-ea"/>
              </a:rPr>
              <a:t>0154-64-5563</a:t>
            </a:r>
            <a:endParaRPr lang="en-US" altLang="ja-JP" sz="800" dirty="0">
              <a:latin typeface="+mn-ea"/>
            </a:endParaRPr>
          </a:p>
          <a:p>
            <a:pPr>
              <a:spcBef>
                <a:spcPts val="400"/>
              </a:spcBef>
            </a:pPr>
            <a:r>
              <a:rPr lang="ja-JP" altLang="en-US" sz="800" dirty="0" smtClean="0">
                <a:latin typeface="+mn-ea"/>
              </a:rPr>
              <a:t>　　　　　　道北支部　　</a:t>
            </a:r>
            <a:r>
              <a:rPr lang="en-US" altLang="ja-JP" sz="800" dirty="0" smtClean="0">
                <a:latin typeface="+mn-ea"/>
              </a:rPr>
              <a:t>	</a:t>
            </a:r>
            <a:r>
              <a:rPr lang="ja-JP" altLang="en-US" sz="800" dirty="0" smtClean="0">
                <a:latin typeface="+mn-ea"/>
              </a:rPr>
              <a:t>〒</a:t>
            </a:r>
            <a:r>
              <a:rPr lang="en-US" altLang="ja-JP" sz="800" dirty="0" smtClean="0">
                <a:latin typeface="+mn-ea"/>
              </a:rPr>
              <a:t>078-8801</a:t>
            </a:r>
            <a:r>
              <a:rPr lang="en-US" altLang="ja-JP" sz="800" dirty="0">
                <a:latin typeface="+mn-ea"/>
              </a:rPr>
              <a:t>	</a:t>
            </a:r>
            <a:r>
              <a:rPr lang="ja-JP" altLang="en-US" sz="800" dirty="0" smtClean="0">
                <a:latin typeface="+mn-ea"/>
              </a:rPr>
              <a:t>旭川市</a:t>
            </a:r>
            <a:r>
              <a:rPr lang="ja-JP" altLang="en-US" sz="800" dirty="0">
                <a:latin typeface="+mn-ea"/>
              </a:rPr>
              <a:t>緑が丘東１条３丁目</a:t>
            </a:r>
            <a:r>
              <a:rPr lang="en-US" altLang="ja-JP" sz="800" dirty="0">
                <a:latin typeface="+mn-ea"/>
              </a:rPr>
              <a:t>1</a:t>
            </a:r>
            <a:r>
              <a:rPr lang="ja-JP" altLang="en-US" sz="800" dirty="0">
                <a:latin typeface="+mn-ea"/>
              </a:rPr>
              <a:t>番</a:t>
            </a:r>
            <a:r>
              <a:rPr lang="en-US" altLang="ja-JP" sz="800" dirty="0">
                <a:latin typeface="+mn-ea"/>
              </a:rPr>
              <a:t>6</a:t>
            </a:r>
            <a:r>
              <a:rPr lang="ja-JP" altLang="en-US" sz="800" dirty="0" smtClean="0">
                <a:latin typeface="+mn-ea"/>
              </a:rPr>
              <a:t>号　旭川ﾘｻｰﾁｾﾝﾀｰ内</a:t>
            </a:r>
            <a:r>
              <a:rPr lang="en-US" altLang="ja-JP" sz="800" dirty="0">
                <a:latin typeface="+mn-ea"/>
              </a:rPr>
              <a:t>	</a:t>
            </a:r>
            <a:r>
              <a:rPr lang="en-US" altLang="ja-JP" sz="800" dirty="0" smtClean="0">
                <a:latin typeface="+mn-ea"/>
              </a:rPr>
              <a:t>TEL</a:t>
            </a:r>
            <a:r>
              <a:rPr lang="ja-JP" altLang="en-US" sz="800" dirty="0">
                <a:latin typeface="+mn-ea"/>
              </a:rPr>
              <a:t>：</a:t>
            </a:r>
            <a:r>
              <a:rPr lang="en-US" altLang="ja-JP" sz="800" dirty="0" smtClean="0">
                <a:latin typeface="+mn-ea"/>
              </a:rPr>
              <a:t>0166-68-2750</a:t>
            </a:r>
          </a:p>
          <a:p>
            <a:pPr>
              <a:spcBef>
                <a:spcPts val="400"/>
              </a:spcBef>
            </a:pPr>
            <a:r>
              <a:rPr lang="ja-JP" altLang="en-US" sz="800" dirty="0" smtClean="0">
                <a:latin typeface="+mn-ea"/>
              </a:rPr>
              <a:t>　　　　　　日</a:t>
            </a:r>
            <a:r>
              <a:rPr lang="ja-JP" altLang="en-US" sz="800" dirty="0">
                <a:latin typeface="+mn-ea"/>
              </a:rPr>
              <a:t>胆</a:t>
            </a:r>
            <a:r>
              <a:rPr lang="ja-JP" altLang="en-US" sz="800" dirty="0" smtClean="0">
                <a:latin typeface="+mn-ea"/>
              </a:rPr>
              <a:t>支部　　</a:t>
            </a:r>
            <a:r>
              <a:rPr lang="en-US" altLang="ja-JP" sz="800" dirty="0" smtClean="0">
                <a:latin typeface="+mn-ea"/>
              </a:rPr>
              <a:t>	</a:t>
            </a:r>
            <a:r>
              <a:rPr lang="ja-JP" altLang="en-US" sz="800" dirty="0" smtClean="0">
                <a:latin typeface="+mn-ea"/>
              </a:rPr>
              <a:t>〒</a:t>
            </a:r>
            <a:r>
              <a:rPr lang="en-US" altLang="ja-JP" sz="800" dirty="0" smtClean="0">
                <a:latin typeface="+mn-ea"/>
              </a:rPr>
              <a:t>050-0083</a:t>
            </a:r>
            <a:r>
              <a:rPr lang="en-US" altLang="ja-JP" sz="800" dirty="0">
                <a:latin typeface="+mn-ea"/>
              </a:rPr>
              <a:t>	</a:t>
            </a:r>
            <a:r>
              <a:rPr lang="ja-JP" altLang="en-US" sz="800" dirty="0" smtClean="0">
                <a:latin typeface="+mn-ea"/>
              </a:rPr>
              <a:t>室蘭市東町</a:t>
            </a:r>
            <a:r>
              <a:rPr lang="en-US" altLang="ja-JP" sz="800" dirty="0">
                <a:latin typeface="+mn-ea"/>
              </a:rPr>
              <a:t>4</a:t>
            </a:r>
            <a:r>
              <a:rPr lang="ja-JP" altLang="en-US" sz="800" dirty="0">
                <a:latin typeface="+mn-ea"/>
              </a:rPr>
              <a:t>丁目</a:t>
            </a:r>
            <a:r>
              <a:rPr lang="en-US" altLang="ja-JP" sz="800" dirty="0">
                <a:latin typeface="+mn-ea"/>
              </a:rPr>
              <a:t>28</a:t>
            </a:r>
            <a:r>
              <a:rPr lang="ja-JP" altLang="en-US" sz="800" dirty="0">
                <a:latin typeface="+mn-ea"/>
              </a:rPr>
              <a:t>番</a:t>
            </a:r>
            <a:r>
              <a:rPr lang="en-US" altLang="ja-JP" sz="800" dirty="0">
                <a:latin typeface="+mn-ea"/>
              </a:rPr>
              <a:t>1</a:t>
            </a:r>
            <a:r>
              <a:rPr lang="ja-JP" altLang="en-US" sz="800" dirty="0">
                <a:latin typeface="+mn-ea"/>
              </a:rPr>
              <a:t>号　室蘭</a:t>
            </a:r>
            <a:r>
              <a:rPr lang="ja-JP" altLang="en-US" sz="800" dirty="0" smtClean="0">
                <a:latin typeface="+mn-ea"/>
              </a:rPr>
              <a:t>テクノセンター内</a:t>
            </a:r>
            <a:r>
              <a:rPr lang="ja-JP" altLang="en-US" sz="800" dirty="0">
                <a:latin typeface="+mn-ea"/>
              </a:rPr>
              <a:t>	</a:t>
            </a:r>
            <a:r>
              <a:rPr lang="en-US" altLang="ja-JP" sz="800" dirty="0">
                <a:latin typeface="+mn-ea"/>
              </a:rPr>
              <a:t>	</a:t>
            </a:r>
            <a:r>
              <a:rPr lang="en-US" altLang="ja-JP" sz="800" dirty="0" smtClean="0">
                <a:latin typeface="+mn-ea"/>
              </a:rPr>
              <a:t>TEL</a:t>
            </a:r>
            <a:r>
              <a:rPr lang="ja-JP" altLang="en-US" sz="800" dirty="0">
                <a:latin typeface="+mn-ea"/>
              </a:rPr>
              <a:t>：</a:t>
            </a:r>
            <a:r>
              <a:rPr lang="en-US" altLang="ja-JP" sz="800" dirty="0" smtClean="0">
                <a:latin typeface="+mn-ea"/>
              </a:rPr>
              <a:t>0143-47-6410</a:t>
            </a:r>
            <a:endParaRPr lang="ja-JP" altLang="en-US" sz="800" dirty="0">
              <a:latin typeface="+mn-ea"/>
            </a:endParaRPr>
          </a:p>
          <a:p>
            <a:pPr>
              <a:spcBef>
                <a:spcPts val="400"/>
              </a:spcBef>
            </a:pPr>
            <a:r>
              <a:rPr lang="ja-JP" altLang="en-US" sz="800" dirty="0" smtClean="0">
                <a:latin typeface="+mn-ea"/>
              </a:rPr>
              <a:t>　　　　　　ｵﾎｰﾂｸ支部</a:t>
            </a:r>
            <a:r>
              <a:rPr lang="en-US" altLang="ja-JP" sz="800" dirty="0" smtClean="0">
                <a:latin typeface="+mn-ea"/>
              </a:rPr>
              <a:t>	</a:t>
            </a:r>
            <a:r>
              <a:rPr lang="ja-JP" altLang="en-US" sz="800" dirty="0" smtClean="0">
                <a:latin typeface="+mn-ea"/>
              </a:rPr>
              <a:t>〒</a:t>
            </a:r>
            <a:r>
              <a:rPr lang="en-US" altLang="ja-JP" sz="800" dirty="0" smtClean="0">
                <a:latin typeface="+mn-ea"/>
              </a:rPr>
              <a:t>090-0023</a:t>
            </a:r>
            <a:r>
              <a:rPr lang="en-US" altLang="ja-JP" sz="800" dirty="0">
                <a:latin typeface="+mn-ea"/>
              </a:rPr>
              <a:t>	</a:t>
            </a:r>
            <a:r>
              <a:rPr lang="ja-JP" altLang="en-US" sz="800" dirty="0" smtClean="0">
                <a:latin typeface="+mn-ea"/>
              </a:rPr>
              <a:t>北見市</a:t>
            </a:r>
            <a:r>
              <a:rPr lang="ja-JP" altLang="en-US" sz="800" dirty="0">
                <a:latin typeface="+mn-ea"/>
              </a:rPr>
              <a:t>北</a:t>
            </a:r>
            <a:r>
              <a:rPr lang="en-US" altLang="ja-JP" sz="800" dirty="0">
                <a:latin typeface="+mn-ea"/>
              </a:rPr>
              <a:t>3</a:t>
            </a:r>
            <a:r>
              <a:rPr lang="ja-JP" altLang="en-US" sz="800" dirty="0">
                <a:latin typeface="+mn-ea"/>
              </a:rPr>
              <a:t>条東</a:t>
            </a:r>
            <a:r>
              <a:rPr lang="en-US" altLang="ja-JP" sz="800" dirty="0">
                <a:latin typeface="+mn-ea"/>
              </a:rPr>
              <a:t>1</a:t>
            </a:r>
            <a:r>
              <a:rPr lang="ja-JP" altLang="en-US" sz="800" dirty="0" smtClean="0">
                <a:latin typeface="+mn-ea"/>
              </a:rPr>
              <a:t>丁目</a:t>
            </a:r>
            <a:r>
              <a:rPr lang="en-US" altLang="ja-JP" sz="800" dirty="0" smtClean="0">
                <a:latin typeface="+mn-ea"/>
              </a:rPr>
              <a:t>2</a:t>
            </a:r>
            <a:r>
              <a:rPr lang="ja-JP" altLang="en-US" sz="800" dirty="0" smtClean="0">
                <a:latin typeface="+mn-ea"/>
              </a:rPr>
              <a:t>番地</a:t>
            </a:r>
            <a:r>
              <a:rPr lang="ja-JP" altLang="en-US" sz="800" dirty="0">
                <a:latin typeface="+mn-ea"/>
              </a:rPr>
              <a:t>　北見商工</a:t>
            </a:r>
            <a:r>
              <a:rPr lang="ja-JP" altLang="en-US" sz="800" dirty="0" smtClean="0">
                <a:latin typeface="+mn-ea"/>
              </a:rPr>
              <a:t>会議所内</a:t>
            </a:r>
            <a:r>
              <a:rPr lang="en-US" altLang="ja-JP" sz="800" dirty="0">
                <a:latin typeface="+mn-ea"/>
              </a:rPr>
              <a:t>	</a:t>
            </a:r>
            <a:r>
              <a:rPr lang="en-US" altLang="ja-JP" sz="800" dirty="0" smtClean="0">
                <a:latin typeface="+mn-ea"/>
              </a:rPr>
              <a:t>	TEL</a:t>
            </a:r>
            <a:r>
              <a:rPr lang="ja-JP" altLang="en-US" sz="800" dirty="0">
                <a:latin typeface="+mn-ea"/>
              </a:rPr>
              <a:t>：</a:t>
            </a:r>
            <a:r>
              <a:rPr lang="en-US" altLang="ja-JP" sz="800" dirty="0" smtClean="0">
                <a:latin typeface="+mn-ea"/>
              </a:rPr>
              <a:t>0157-31-1123</a:t>
            </a:r>
            <a:endParaRPr lang="ja-JP" altLang="en-US" sz="800" dirty="0"/>
          </a:p>
        </p:txBody>
      </p:sp>
      <p:sp>
        <p:nvSpPr>
          <p:cNvPr id="85" name="テキスト ボックス 84"/>
          <p:cNvSpPr txBox="1"/>
          <p:nvPr/>
        </p:nvSpPr>
        <p:spPr>
          <a:xfrm>
            <a:off x="200561" y="-10811"/>
            <a:ext cx="6435217" cy="246221"/>
          </a:xfrm>
          <a:prstGeom prst="rect">
            <a:avLst/>
          </a:prstGeom>
          <a:noFill/>
        </p:spPr>
        <p:txBody>
          <a:bodyPr wrap="square" rtlCol="0">
            <a:spAutoFit/>
          </a:bodyPr>
          <a:lstStyle/>
          <a:p>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事業</a:t>
            </a:r>
            <a:r>
              <a:rPr lang="ja-JP" altLang="en-US" sz="1000" dirty="0">
                <a:latin typeface="HG丸ｺﾞｼｯｸM-PRO" panose="020F0600000000000000" pitchFamily="50" charset="-128"/>
                <a:ea typeface="HG丸ｺﾞｼｯｸM-PRO" panose="020F0600000000000000" pitchFamily="50" charset="-128"/>
              </a:rPr>
              <a:t>メニュー</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（注）事業の併用はできません。</a:t>
            </a:r>
            <a:endParaRPr kumimoji="1" lang="ja-JP" altLang="en-US" sz="1200" dirty="0">
              <a:solidFill>
                <a:srgbClr val="FF0000"/>
              </a:solidFill>
            </a:endParaRPr>
          </a:p>
        </p:txBody>
      </p:sp>
      <p:graphicFrame>
        <p:nvGraphicFramePr>
          <p:cNvPr id="2" name="表 1"/>
          <p:cNvGraphicFramePr>
            <a:graphicFrameLocks noGrp="1"/>
          </p:cNvGraphicFramePr>
          <p:nvPr>
            <p:extLst>
              <p:ext uri="{D42A27DB-BD31-4B8C-83A1-F6EECF244321}">
                <p14:modId xmlns:p14="http://schemas.microsoft.com/office/powerpoint/2010/main" val="3248797632"/>
              </p:ext>
            </p:extLst>
          </p:nvPr>
        </p:nvGraphicFramePr>
        <p:xfrm>
          <a:off x="200561" y="227934"/>
          <a:ext cx="6435216" cy="7958443"/>
        </p:xfrm>
        <a:graphic>
          <a:graphicData uri="http://schemas.openxmlformats.org/drawingml/2006/table">
            <a:tbl>
              <a:tblPr firstRow="1" bandRow="1">
                <a:tableStyleId>{5C22544A-7EE6-4342-B048-85BDC9FD1C3A}</a:tableStyleId>
              </a:tblPr>
              <a:tblGrid>
                <a:gridCol w="1522222">
                  <a:extLst>
                    <a:ext uri="{9D8B030D-6E8A-4147-A177-3AD203B41FA5}">
                      <a16:colId xmlns:a16="http://schemas.microsoft.com/office/drawing/2014/main" val="1463305995"/>
                    </a:ext>
                  </a:extLst>
                </a:gridCol>
                <a:gridCol w="3140765">
                  <a:extLst>
                    <a:ext uri="{9D8B030D-6E8A-4147-A177-3AD203B41FA5}">
                      <a16:colId xmlns:a16="http://schemas.microsoft.com/office/drawing/2014/main" val="4074582479"/>
                    </a:ext>
                  </a:extLst>
                </a:gridCol>
                <a:gridCol w="1126435">
                  <a:extLst>
                    <a:ext uri="{9D8B030D-6E8A-4147-A177-3AD203B41FA5}">
                      <a16:colId xmlns:a16="http://schemas.microsoft.com/office/drawing/2014/main" val="1707141425"/>
                    </a:ext>
                  </a:extLst>
                </a:gridCol>
                <a:gridCol w="645794">
                  <a:extLst>
                    <a:ext uri="{9D8B030D-6E8A-4147-A177-3AD203B41FA5}">
                      <a16:colId xmlns:a16="http://schemas.microsoft.com/office/drawing/2014/main" val="1501616292"/>
                    </a:ext>
                  </a:extLst>
                </a:gridCol>
              </a:tblGrid>
              <a:tr h="327753">
                <a:tc>
                  <a:txBody>
                    <a:bodyPr/>
                    <a:lstStyle/>
                    <a:p>
                      <a:pPr algn="ctr"/>
                      <a:r>
                        <a:rPr kumimoji="1" lang="ja-JP" altLang="ja-JP" sz="1000" b="1" kern="1200" dirty="0" smtClean="0">
                          <a:solidFill>
                            <a:schemeClr val="lt1"/>
                          </a:solidFill>
                          <a:effectLst/>
                          <a:latin typeface="HG丸ｺﾞｼｯｸM-PRO" panose="020F0600000000000000" pitchFamily="50" charset="-128"/>
                          <a:ea typeface="HG丸ｺﾞｼｯｸM-PRO" panose="020F0600000000000000" pitchFamily="50" charset="-128"/>
                          <a:cs typeface="+mn-cs"/>
                        </a:rPr>
                        <a:t>事業名</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solidFill>
                      <a:srgbClr val="009900"/>
                    </a:solidFill>
                  </a:tcPr>
                </a:tc>
                <a:tc>
                  <a:txBody>
                    <a:bodyPr/>
                    <a:lstStyle/>
                    <a:p>
                      <a:pPr algn="ctr"/>
                      <a:r>
                        <a:rPr kumimoji="1" lang="ja-JP" altLang="ja-JP" sz="1000" b="1" kern="1200" dirty="0" smtClean="0">
                          <a:solidFill>
                            <a:schemeClr val="lt1"/>
                          </a:solidFill>
                          <a:effectLst/>
                          <a:latin typeface="HG丸ｺﾞｼｯｸM-PRO" panose="020F0600000000000000" pitchFamily="50" charset="-128"/>
                          <a:ea typeface="HG丸ｺﾞｼｯｸM-PRO" panose="020F0600000000000000" pitchFamily="50" charset="-128"/>
                          <a:cs typeface="+mn-cs"/>
                        </a:rPr>
                        <a:t>対象経費</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solidFill>
                      <a:srgbClr val="009900"/>
                    </a:solidFill>
                  </a:tcPr>
                </a:tc>
                <a:tc>
                  <a:txBody>
                    <a:bodyPr/>
                    <a:lstStyle/>
                    <a:p>
                      <a:pPr algn="ctr"/>
                      <a:r>
                        <a:rPr kumimoji="1" lang="ja-JP" altLang="ja-JP" sz="1000" b="1" kern="1200" dirty="0" smtClean="0">
                          <a:solidFill>
                            <a:schemeClr val="lt1"/>
                          </a:solidFill>
                          <a:effectLst/>
                          <a:latin typeface="HG丸ｺﾞｼｯｸM-PRO" panose="020F0600000000000000" pitchFamily="50" charset="-128"/>
                          <a:ea typeface="HG丸ｺﾞｼｯｸM-PRO" panose="020F0600000000000000" pitchFamily="50" charset="-128"/>
                          <a:cs typeface="+mn-cs"/>
                        </a:rPr>
                        <a:t>補助限度額</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solidFill>
                      <a:srgbClr val="009900"/>
                    </a:solidFill>
                  </a:tcPr>
                </a:tc>
                <a:tc>
                  <a:txBody>
                    <a:bodyPr/>
                    <a:lstStyle/>
                    <a:p>
                      <a:pPr algn="ctr"/>
                      <a:r>
                        <a:rPr kumimoji="1" lang="ja-JP" altLang="ja-JP" sz="1000" b="1" kern="1200" dirty="0" smtClean="0">
                          <a:solidFill>
                            <a:schemeClr val="lt1"/>
                          </a:solidFill>
                          <a:effectLst/>
                          <a:latin typeface="HG丸ｺﾞｼｯｸM-PRO" panose="020F0600000000000000" pitchFamily="50" charset="-128"/>
                          <a:ea typeface="HG丸ｺﾞｼｯｸM-PRO" panose="020F0600000000000000" pitchFamily="50" charset="-128"/>
                          <a:cs typeface="+mn-cs"/>
                        </a:rPr>
                        <a:t>補助率</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solidFill>
                      <a:srgbClr val="009900"/>
                    </a:solidFill>
                  </a:tcPr>
                </a:tc>
                <a:extLst>
                  <a:ext uri="{0D108BD9-81ED-4DB2-BD59-A6C34878D82A}">
                    <a16:rowId xmlns:a16="http://schemas.microsoft.com/office/drawing/2014/main" val="87136806"/>
                  </a:ext>
                </a:extLst>
              </a:tr>
              <a:tr h="885935">
                <a:tc>
                  <a:txBody>
                    <a:bodyPr/>
                    <a:lstStyle/>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①マーケティング</a:t>
                      </a:r>
                    </a:p>
                    <a:p>
                      <a:r>
                        <a:rPr kumimoji="1" lang="ja-JP" altLang="en-US"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支援事業</a:t>
                      </a:r>
                      <a:endParaRPr kumimoji="1" lang="ja-JP" altLang="en-US" sz="1000" dirty="0">
                        <a:latin typeface="HG丸ｺﾞｼｯｸM-PRO" panose="020F0600000000000000" pitchFamily="50" charset="-128"/>
                        <a:ea typeface="HG丸ｺﾞｼｯｸM-PRO" panose="020F0600000000000000" pitchFamily="50" charset="-128"/>
                      </a:endParaRPr>
                    </a:p>
                  </a:txBody>
                  <a:tcPr>
                    <a:lnR w="6350" cap="flat" cmpd="sng" algn="ctr">
                      <a:solidFill>
                        <a:srgbClr val="002060"/>
                      </a:solidFill>
                      <a:prstDash val="solid"/>
                      <a:round/>
                      <a:headEnd type="none" w="med" len="med"/>
                      <a:tailEnd type="none" w="med" len="med"/>
                    </a:lnR>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新分野・新市場への進出等のために行う市場調査や道外・海外・オンラインの展示会等への出展に要する経費</a:t>
                      </a:r>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道外実施・</a:t>
                      </a:r>
                    </a:p>
                    <a:p>
                      <a:r>
                        <a:rPr kumimoji="1" lang="ja-JP" altLang="en-US" sz="1000" dirty="0" smtClean="0">
                          <a:latin typeface="HG丸ｺﾞｼｯｸM-PRO" panose="020F0600000000000000" pitchFamily="50" charset="-128"/>
                          <a:ea typeface="HG丸ｺﾞｼｯｸM-PRO" panose="020F0600000000000000" pitchFamily="50" charset="-128"/>
                        </a:rPr>
                        <a:t>オンライン：</a:t>
                      </a:r>
                    </a:p>
                    <a:p>
                      <a:r>
                        <a:rPr kumimoji="1" lang="en-US" altLang="ja-JP" sz="1000" dirty="0" smtClean="0">
                          <a:latin typeface="HG丸ｺﾞｼｯｸM-PRO" panose="020F0600000000000000" pitchFamily="50" charset="-128"/>
                          <a:ea typeface="HG丸ｺﾞｼｯｸM-PRO" panose="020F0600000000000000" pitchFamily="50" charset="-128"/>
                        </a:rPr>
                        <a:t>100</a:t>
                      </a:r>
                      <a:r>
                        <a:rPr kumimoji="1" lang="ja-JP" altLang="en-US" sz="1000" dirty="0" smtClean="0">
                          <a:latin typeface="HG丸ｺﾞｼｯｸM-PRO" panose="020F0600000000000000" pitchFamily="50" charset="-128"/>
                          <a:ea typeface="HG丸ｺﾞｼｯｸM-PRO" panose="020F0600000000000000" pitchFamily="50" charset="-128"/>
                        </a:rPr>
                        <a:t>万円</a:t>
                      </a:r>
                    </a:p>
                    <a:p>
                      <a:r>
                        <a:rPr kumimoji="1" lang="ja-JP" altLang="en-US" sz="1000" dirty="0" smtClean="0">
                          <a:latin typeface="HG丸ｺﾞｼｯｸM-PRO" panose="020F0600000000000000" pitchFamily="50" charset="-128"/>
                          <a:ea typeface="HG丸ｺﾞｼｯｸM-PRO" panose="020F0600000000000000" pitchFamily="50" charset="-128"/>
                        </a:rPr>
                        <a:t>海外実施：</a:t>
                      </a:r>
                    </a:p>
                    <a:p>
                      <a:r>
                        <a:rPr kumimoji="1" lang="en-US" altLang="ja-JP" sz="1000" dirty="0" smtClean="0">
                          <a:latin typeface="HG丸ｺﾞｼｯｸM-PRO" panose="020F0600000000000000" pitchFamily="50" charset="-128"/>
                          <a:ea typeface="HG丸ｺﾞｼｯｸM-PRO" panose="020F0600000000000000" pitchFamily="50" charset="-128"/>
                        </a:rPr>
                        <a:t>200</a:t>
                      </a:r>
                      <a:r>
                        <a:rPr kumimoji="1" lang="ja-JP" altLang="en-US" sz="1000" dirty="0" smtClean="0">
                          <a:latin typeface="HG丸ｺﾞｼｯｸM-PRO" panose="020F0600000000000000" pitchFamily="50" charset="-128"/>
                          <a:ea typeface="HG丸ｺﾞｼｯｸM-PRO" panose="020F0600000000000000" pitchFamily="50" charset="-128"/>
                        </a:rPr>
                        <a:t>万円</a:t>
                      </a:r>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１／２</a:t>
                      </a:r>
                    </a:p>
                    <a:p>
                      <a:r>
                        <a:rPr kumimoji="1" lang="ja-JP" altLang="en-US" sz="1000" dirty="0" smtClean="0">
                          <a:latin typeface="HG丸ｺﾞｼｯｸM-PRO" panose="020F0600000000000000" pitchFamily="50" charset="-128"/>
                          <a:ea typeface="HG丸ｺﾞｼｯｸM-PRO" panose="020F0600000000000000" pitchFamily="50" charset="-128"/>
                        </a:rPr>
                        <a:t>以内</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B w="6350" cap="flat" cmpd="sng" algn="ctr">
                      <a:solidFill>
                        <a:srgbClr val="002060"/>
                      </a:solidFill>
                      <a:prstDash val="solid"/>
                      <a:round/>
                      <a:headEnd type="none" w="med" len="med"/>
                      <a:tailEnd type="none" w="med" len="med"/>
                    </a:lnB>
                    <a:solidFill>
                      <a:srgbClr val="CCFFCC"/>
                    </a:solidFill>
                  </a:tcPr>
                </a:tc>
                <a:extLst>
                  <a:ext uri="{0D108BD9-81ED-4DB2-BD59-A6C34878D82A}">
                    <a16:rowId xmlns:a16="http://schemas.microsoft.com/office/drawing/2014/main" val="2572902973"/>
                  </a:ext>
                </a:extLst>
              </a:tr>
              <a:tr h="1004561">
                <a:tc>
                  <a:txBody>
                    <a:bodyPr/>
                    <a:lstStyle/>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②コンサルタント等</a:t>
                      </a:r>
                    </a:p>
                    <a:p>
                      <a:r>
                        <a:rPr kumimoji="1" lang="ja-JP" altLang="en-US"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ja-JP" sz="1000" kern="1200" dirty="0" err="1" smtClean="0">
                          <a:solidFill>
                            <a:schemeClr val="dk1"/>
                          </a:solidFill>
                          <a:effectLst/>
                          <a:latin typeface="HG丸ｺﾞｼｯｸM-PRO" panose="020F0600000000000000" pitchFamily="50" charset="-128"/>
                          <a:ea typeface="HG丸ｺﾞｼｯｸM-PRO" panose="020F0600000000000000" pitchFamily="50" charset="-128"/>
                          <a:cs typeface="+mn-cs"/>
                        </a:rPr>
                        <a:t>招へい</a:t>
                      </a:r>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支援事業</a:t>
                      </a:r>
                      <a:endParaRPr kumimoji="1" lang="ja-JP" altLang="en-US" sz="1000" dirty="0">
                        <a:latin typeface="HG丸ｺﾞｼｯｸM-PRO" panose="020F0600000000000000" pitchFamily="50" charset="-128"/>
                        <a:ea typeface="HG丸ｺﾞｼｯｸM-PRO" panose="020F0600000000000000" pitchFamily="50" charset="-128"/>
                      </a:endParaRPr>
                    </a:p>
                  </a:txBody>
                  <a:tcPr>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新分野・新市場への進出等のために行う技術開発、生産管理、マーケティング又は脱炭素社会の実現、デジタル社会の形成に向けた取組等に係るコンサルタント等の</a:t>
                      </a:r>
                      <a:r>
                        <a:rPr kumimoji="1" lang="ja-JP" altLang="en-US" sz="1000" dirty="0" err="1" smtClean="0">
                          <a:latin typeface="HG丸ｺﾞｼｯｸM-PRO" panose="020F0600000000000000" pitchFamily="50" charset="-128"/>
                          <a:ea typeface="HG丸ｺﾞｼｯｸM-PRO" panose="020F0600000000000000" pitchFamily="50" charset="-128"/>
                        </a:rPr>
                        <a:t>招へいに</a:t>
                      </a:r>
                      <a:r>
                        <a:rPr kumimoji="1" lang="ja-JP" altLang="en-US" sz="1000" dirty="0" smtClean="0">
                          <a:latin typeface="HG丸ｺﾞｼｯｸM-PRO" panose="020F0600000000000000" pitchFamily="50" charset="-128"/>
                          <a:ea typeface="HG丸ｺﾞｼｯｸM-PRO" panose="020F0600000000000000" pitchFamily="50" charset="-128"/>
                        </a:rPr>
                        <a:t>要する経費</a:t>
                      </a: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オンラインによるコンサルティングも対象</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100</a:t>
                      </a:r>
                      <a:r>
                        <a:rPr kumimoji="1" lang="ja-JP" altLang="en-US" sz="1000" dirty="0" smtClean="0">
                          <a:latin typeface="HG丸ｺﾞｼｯｸM-PRO" panose="020F0600000000000000" pitchFamily="50" charset="-128"/>
                          <a:ea typeface="HG丸ｺﾞｼｯｸM-PRO" panose="020F0600000000000000" pitchFamily="50" charset="-128"/>
                        </a:rPr>
                        <a:t>万円</a:t>
                      </a:r>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１／２</a:t>
                      </a:r>
                    </a:p>
                    <a:p>
                      <a:r>
                        <a:rPr kumimoji="1" lang="ja-JP" altLang="en-US" sz="1000" dirty="0" smtClean="0">
                          <a:latin typeface="HG丸ｺﾞｼｯｸM-PRO" panose="020F0600000000000000" pitchFamily="50" charset="-128"/>
                          <a:ea typeface="HG丸ｺﾞｼｯｸM-PRO" panose="020F0600000000000000" pitchFamily="50" charset="-128"/>
                        </a:rPr>
                        <a:t>以内</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085121882"/>
                  </a:ext>
                </a:extLst>
              </a:tr>
              <a:tr h="700149">
                <a:tc>
                  <a:txBody>
                    <a:bodyPr/>
                    <a:lstStyle/>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③テレワーク導入</a:t>
                      </a:r>
                    </a:p>
                    <a:p>
                      <a:r>
                        <a:rPr kumimoji="1" lang="ja-JP" altLang="en-US"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支援事業</a:t>
                      </a:r>
                      <a:endParaRPr kumimoji="1" lang="ja-JP" altLang="en-US" sz="1000" dirty="0">
                        <a:latin typeface="HG丸ｺﾞｼｯｸM-PRO" panose="020F0600000000000000" pitchFamily="50" charset="-128"/>
                        <a:ea typeface="HG丸ｺﾞｼｯｸM-PRO" panose="020F0600000000000000" pitchFamily="50" charset="-128"/>
                      </a:endParaRPr>
                    </a:p>
                  </a:txBody>
                  <a:tcPr>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新分野・新市場への進出等に資する人材確保のために行う情報通信技術を活用した就業場所や時間にとらわれない働き方の導入に要する経費</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60</a:t>
                      </a:r>
                      <a:r>
                        <a:rPr kumimoji="1" lang="ja-JP" altLang="en-US" sz="1000" dirty="0" smtClean="0">
                          <a:latin typeface="HG丸ｺﾞｼｯｸM-PRO" panose="020F0600000000000000" pitchFamily="50" charset="-128"/>
                          <a:ea typeface="HG丸ｺﾞｼｯｸM-PRO" panose="020F0600000000000000" pitchFamily="50" charset="-128"/>
                        </a:rPr>
                        <a:t>万円</a:t>
                      </a:r>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１／２</a:t>
                      </a:r>
                    </a:p>
                    <a:p>
                      <a:r>
                        <a:rPr kumimoji="1" lang="ja-JP" altLang="en-US" sz="1000" dirty="0" smtClean="0">
                          <a:latin typeface="HG丸ｺﾞｼｯｸM-PRO" panose="020F0600000000000000" pitchFamily="50" charset="-128"/>
                          <a:ea typeface="HG丸ｺﾞｼｯｸM-PRO" panose="020F0600000000000000" pitchFamily="50" charset="-128"/>
                        </a:rPr>
                        <a:t>以内</a:t>
                      </a:r>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extLst>
                  <a:ext uri="{0D108BD9-81ED-4DB2-BD59-A6C34878D82A}">
                    <a16:rowId xmlns:a16="http://schemas.microsoft.com/office/drawing/2014/main" val="51953503"/>
                  </a:ext>
                </a:extLst>
              </a:tr>
              <a:tr h="852355">
                <a:tc>
                  <a:txBody>
                    <a:bodyPr/>
                    <a:lstStyle/>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④産業人材育成</a:t>
                      </a:r>
                    </a:p>
                    <a:p>
                      <a:r>
                        <a:rPr kumimoji="1" lang="ja-JP" altLang="en-US"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支援事業（派遣）</a:t>
                      </a:r>
                      <a:endParaRPr kumimoji="1" lang="ja-JP" altLang="en-US" sz="1000" dirty="0">
                        <a:latin typeface="HG丸ｺﾞｼｯｸM-PRO" panose="020F0600000000000000" pitchFamily="50" charset="-128"/>
                        <a:ea typeface="HG丸ｺﾞｼｯｸM-PRO" panose="020F0600000000000000" pitchFamily="50" charset="-128"/>
                      </a:endParaRPr>
                    </a:p>
                  </a:txBody>
                  <a:tcPr>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新分野・新市場への進出等に資する人材養成を図るために行う先進企業、研修機関等及び専門職大学院、社会人を対象とした大学院等への従業員等の派遣に要する経費</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50</a:t>
                      </a:r>
                      <a:r>
                        <a:rPr kumimoji="1" lang="ja-JP" altLang="en-US" sz="1000" dirty="0" smtClean="0">
                          <a:latin typeface="HG丸ｺﾞｼｯｸM-PRO" panose="020F0600000000000000" pitchFamily="50" charset="-128"/>
                          <a:ea typeface="HG丸ｺﾞｼｯｸM-PRO" panose="020F0600000000000000" pitchFamily="50" charset="-128"/>
                        </a:rPr>
                        <a:t>万円</a:t>
                      </a: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１人当たり）</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１／２</a:t>
                      </a:r>
                    </a:p>
                    <a:p>
                      <a:r>
                        <a:rPr kumimoji="1" lang="ja-JP" altLang="en-US" sz="1000" dirty="0" smtClean="0">
                          <a:latin typeface="HG丸ｺﾞｼｯｸM-PRO" panose="020F0600000000000000" pitchFamily="50" charset="-128"/>
                          <a:ea typeface="HG丸ｺﾞｼｯｸM-PRO" panose="020F0600000000000000" pitchFamily="50" charset="-128"/>
                        </a:rPr>
                        <a:t>以内</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02633220"/>
                  </a:ext>
                </a:extLst>
              </a:tr>
              <a:tr h="852355">
                <a:tc>
                  <a:txBody>
                    <a:bodyPr/>
                    <a:lstStyle/>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⑤産業人材育成</a:t>
                      </a:r>
                    </a:p>
                    <a:p>
                      <a:r>
                        <a:rPr kumimoji="1" lang="ja-JP" altLang="en-US"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支援事業（招へい）</a:t>
                      </a:r>
                      <a:endParaRPr kumimoji="1" lang="ja-JP" altLang="en-US" sz="1000" dirty="0">
                        <a:latin typeface="HG丸ｺﾞｼｯｸM-PRO" panose="020F0600000000000000" pitchFamily="50" charset="-128"/>
                        <a:ea typeface="HG丸ｺﾞｼｯｸM-PRO" panose="020F0600000000000000" pitchFamily="50" charset="-128"/>
                      </a:endParaRPr>
                    </a:p>
                  </a:txBody>
                  <a:tcPr>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脱炭素社会の実現、デジタル社会の形成等の社会経済情勢の変化に対応するなど、競争力の強化に向けた重要な課題に取り組むために行う講師を</a:t>
                      </a:r>
                      <a:r>
                        <a:rPr kumimoji="1" lang="ja-JP" altLang="en-US" sz="1000" dirty="0" err="1" smtClean="0">
                          <a:latin typeface="HG丸ｺﾞｼｯｸM-PRO" panose="020F0600000000000000" pitchFamily="50" charset="-128"/>
                          <a:ea typeface="HG丸ｺﾞｼｯｸM-PRO" panose="020F0600000000000000" pitchFamily="50" charset="-128"/>
                        </a:rPr>
                        <a:t>招へい</a:t>
                      </a:r>
                      <a:r>
                        <a:rPr kumimoji="1" lang="ja-JP" altLang="en-US" sz="1000" dirty="0" smtClean="0">
                          <a:latin typeface="HG丸ｺﾞｼｯｸM-PRO" panose="020F0600000000000000" pitchFamily="50" charset="-128"/>
                          <a:ea typeface="HG丸ｺﾞｼｯｸM-PRO" panose="020F0600000000000000" pitchFamily="50" charset="-128"/>
                        </a:rPr>
                        <a:t>して実施する研修会等に必要な経費</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ja-JP" altLang="en-US" sz="1000" dirty="0" smtClean="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50</a:t>
                      </a:r>
                      <a:r>
                        <a:rPr kumimoji="1" lang="ja-JP" altLang="en-US" sz="1000" dirty="0" smtClean="0">
                          <a:latin typeface="HG丸ｺﾞｼｯｸM-PRO" panose="020F0600000000000000" pitchFamily="50" charset="-128"/>
                          <a:ea typeface="HG丸ｺﾞｼｯｸM-PRO" panose="020F0600000000000000" pitchFamily="50" charset="-128"/>
                        </a:rPr>
                        <a:t>万円</a:t>
                      </a:r>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１／２</a:t>
                      </a:r>
                    </a:p>
                    <a:p>
                      <a:r>
                        <a:rPr kumimoji="1" lang="ja-JP" altLang="en-US" sz="1000" dirty="0" smtClean="0">
                          <a:latin typeface="HG丸ｺﾞｼｯｸM-PRO" panose="020F0600000000000000" pitchFamily="50" charset="-128"/>
                          <a:ea typeface="HG丸ｺﾞｼｯｸM-PRO" panose="020F0600000000000000" pitchFamily="50" charset="-128"/>
                        </a:rPr>
                        <a:t>以内</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extLst>
                  <a:ext uri="{0D108BD9-81ED-4DB2-BD59-A6C34878D82A}">
                    <a16:rowId xmlns:a16="http://schemas.microsoft.com/office/drawing/2014/main" val="3950420653"/>
                  </a:ext>
                </a:extLst>
              </a:tr>
              <a:tr h="862115">
                <a:tc>
                  <a:txBody>
                    <a:bodyPr/>
                    <a:lstStyle/>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⑥市場対応型製品</a:t>
                      </a:r>
                    </a:p>
                    <a:p>
                      <a:r>
                        <a:rPr kumimoji="1" lang="ja-JP" altLang="en-US"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開発支援事業</a:t>
                      </a:r>
                    </a:p>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（一般）</a:t>
                      </a:r>
                      <a:endParaRPr kumimoji="1" lang="ja-JP" altLang="en-US" sz="1000" dirty="0">
                        <a:latin typeface="HG丸ｺﾞｼｯｸM-PRO" panose="020F0600000000000000" pitchFamily="50" charset="-128"/>
                        <a:ea typeface="HG丸ｺﾞｼｯｸM-PRO" panose="020F0600000000000000" pitchFamily="50" charset="-128"/>
                      </a:endParaRPr>
                    </a:p>
                  </a:txBody>
                  <a:tcPr>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新分野・新市場への進出等のために行う製品・サービスの開発及びこれに伴う市場調査又は展示会等への出展に要する経費（市場調査等のみを行う場合を除く）</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ja-JP" altLang="en-US" sz="1000" dirty="0" smtClean="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300</a:t>
                      </a:r>
                      <a:r>
                        <a:rPr kumimoji="1" lang="ja-JP" altLang="en-US" sz="1000" dirty="0" smtClean="0">
                          <a:latin typeface="HG丸ｺﾞｼｯｸM-PRO" panose="020F0600000000000000" pitchFamily="50" charset="-128"/>
                          <a:ea typeface="HG丸ｺﾞｼｯｸM-PRO" panose="020F0600000000000000" pitchFamily="50" charset="-128"/>
                        </a:rPr>
                        <a:t>万円</a:t>
                      </a: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うち市場調査</a:t>
                      </a:r>
                    </a:p>
                    <a:p>
                      <a:r>
                        <a:rPr kumimoji="1" lang="ja-JP" altLang="en-US" sz="1000" dirty="0" smtClean="0">
                          <a:latin typeface="HG丸ｺﾞｼｯｸM-PRO" panose="020F0600000000000000" pitchFamily="50" charset="-128"/>
                          <a:ea typeface="HG丸ｺﾞｼｯｸM-PRO" panose="020F0600000000000000" pitchFamily="50" charset="-128"/>
                        </a:rPr>
                        <a:t>等に要する経</a:t>
                      </a:r>
                    </a:p>
                    <a:p>
                      <a:r>
                        <a:rPr kumimoji="1" lang="ja-JP" altLang="en-US" sz="1000" dirty="0" smtClean="0">
                          <a:latin typeface="HG丸ｺﾞｼｯｸM-PRO" panose="020F0600000000000000" pitchFamily="50" charset="-128"/>
                          <a:ea typeface="HG丸ｺﾞｼｯｸM-PRO" panose="020F0600000000000000" pitchFamily="50" charset="-128"/>
                        </a:rPr>
                        <a:t>費</a:t>
                      </a:r>
                      <a:r>
                        <a:rPr kumimoji="1" lang="en-US" altLang="ja-JP" sz="1000" dirty="0" smtClean="0">
                          <a:latin typeface="HG丸ｺﾞｼｯｸM-PRO" panose="020F0600000000000000" pitchFamily="50" charset="-128"/>
                          <a:ea typeface="HG丸ｺﾞｼｯｸM-PRO" panose="020F0600000000000000" pitchFamily="50" charset="-128"/>
                        </a:rPr>
                        <a:t>200</a:t>
                      </a:r>
                      <a:r>
                        <a:rPr kumimoji="1" lang="ja-JP" altLang="en-US" sz="1000" dirty="0" smtClean="0">
                          <a:latin typeface="HG丸ｺﾞｼｯｸM-PRO" panose="020F0600000000000000" pitchFamily="50" charset="-128"/>
                          <a:ea typeface="HG丸ｺﾞｼｯｸM-PRO" panose="020F0600000000000000" pitchFamily="50" charset="-128"/>
                        </a:rPr>
                        <a:t>万円</a:t>
                      </a:r>
                      <a:r>
                        <a:rPr kumimoji="1" lang="en-US" altLang="ja-JP" sz="1000" dirty="0" smtClean="0">
                          <a:latin typeface="HG丸ｺﾞｼｯｸM-PRO" panose="020F0600000000000000" pitchFamily="50" charset="-128"/>
                          <a:ea typeface="HG丸ｺﾞｼｯｸM-PRO" panose="020F0600000000000000" pitchFamily="50" charset="-128"/>
                        </a:rPr>
                        <a:t>)</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１／２</a:t>
                      </a:r>
                    </a:p>
                    <a:p>
                      <a:r>
                        <a:rPr kumimoji="1" lang="ja-JP" altLang="en-US" sz="1000" dirty="0" smtClean="0">
                          <a:latin typeface="HG丸ｺﾞｼｯｸM-PRO" panose="020F0600000000000000" pitchFamily="50" charset="-128"/>
                          <a:ea typeface="HG丸ｺﾞｼｯｸM-PRO" panose="020F0600000000000000" pitchFamily="50" charset="-128"/>
                        </a:rPr>
                        <a:t>以内</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340300859"/>
                  </a:ext>
                </a:extLst>
              </a:tr>
              <a:tr h="1308974">
                <a:tc>
                  <a:txBody>
                    <a:bodyPr/>
                    <a:lstStyle/>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⑦市場対応型製品</a:t>
                      </a:r>
                    </a:p>
                    <a:p>
                      <a:r>
                        <a:rPr kumimoji="1" lang="ja-JP" altLang="en-US"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開発支援事業</a:t>
                      </a:r>
                    </a:p>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（特定産業分野）</a:t>
                      </a:r>
                      <a:endParaRPr kumimoji="1" lang="ja-JP" altLang="en-US" sz="1000" dirty="0">
                        <a:latin typeface="HG丸ｺﾞｼｯｸM-PRO" panose="020F0600000000000000" pitchFamily="50" charset="-128"/>
                        <a:ea typeface="HG丸ｺﾞｼｯｸM-PRO" panose="020F0600000000000000" pitchFamily="50" charset="-128"/>
                      </a:endParaRPr>
                    </a:p>
                  </a:txBody>
                  <a:tcPr>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自動車・電子部品製造業等加工組立型工業の事業者との取引拡大を目指す加工組立型工業、基盤技術産業の中小企業者等又は新分野・新市場進出等を目指す食関連産業等、環境・エネルギー産業、</a:t>
                      </a:r>
                      <a:r>
                        <a:rPr kumimoji="1" lang="en-US" altLang="ja-JP" sz="1000" dirty="0" smtClean="0">
                          <a:latin typeface="HG丸ｺﾞｼｯｸM-PRO" panose="020F0600000000000000" pitchFamily="50" charset="-128"/>
                          <a:ea typeface="HG丸ｺﾞｼｯｸM-PRO" panose="020F0600000000000000" pitchFamily="50" charset="-128"/>
                        </a:rPr>
                        <a:t>IT</a:t>
                      </a:r>
                      <a:r>
                        <a:rPr kumimoji="1" lang="ja-JP" altLang="en-US" sz="1000" dirty="0" smtClean="0">
                          <a:latin typeface="HG丸ｺﾞｼｯｸM-PRO" panose="020F0600000000000000" pitchFamily="50" charset="-128"/>
                          <a:ea typeface="HG丸ｺﾞｼｯｸM-PRO" panose="020F0600000000000000" pitchFamily="50" charset="-128"/>
                        </a:rPr>
                        <a:t>産業の中小企業者が行う製品・サービスの開発及びこれに伴う市場調査等に要する経費（市場調査等のみを行う場合を除く）</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ja-JP" altLang="en-US" sz="1000" dirty="0" smtClean="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500</a:t>
                      </a:r>
                      <a:r>
                        <a:rPr kumimoji="1" lang="ja-JP" altLang="en-US" sz="1000" dirty="0" smtClean="0">
                          <a:latin typeface="HG丸ｺﾞｼｯｸM-PRO" panose="020F0600000000000000" pitchFamily="50" charset="-128"/>
                          <a:ea typeface="HG丸ｺﾞｼｯｸM-PRO" panose="020F0600000000000000" pitchFamily="50" charset="-128"/>
                        </a:rPr>
                        <a:t>万円</a:t>
                      </a: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うち市場調査</a:t>
                      </a:r>
                    </a:p>
                    <a:p>
                      <a:r>
                        <a:rPr kumimoji="1" lang="ja-JP" altLang="en-US" sz="1000" dirty="0" smtClean="0">
                          <a:latin typeface="HG丸ｺﾞｼｯｸM-PRO" panose="020F0600000000000000" pitchFamily="50" charset="-128"/>
                          <a:ea typeface="HG丸ｺﾞｼｯｸM-PRO" panose="020F0600000000000000" pitchFamily="50" charset="-128"/>
                        </a:rPr>
                        <a:t>等に要する経</a:t>
                      </a:r>
                    </a:p>
                    <a:p>
                      <a:r>
                        <a:rPr kumimoji="1" lang="ja-JP" altLang="en-US" sz="1000" dirty="0" smtClean="0">
                          <a:latin typeface="HG丸ｺﾞｼｯｸM-PRO" panose="020F0600000000000000" pitchFamily="50" charset="-128"/>
                          <a:ea typeface="HG丸ｺﾞｼｯｸM-PRO" panose="020F0600000000000000" pitchFamily="50" charset="-128"/>
                        </a:rPr>
                        <a:t>費</a:t>
                      </a:r>
                      <a:r>
                        <a:rPr kumimoji="1" lang="en-US" altLang="ja-JP" sz="1000" dirty="0" smtClean="0">
                          <a:latin typeface="HG丸ｺﾞｼｯｸM-PRO" panose="020F0600000000000000" pitchFamily="50" charset="-128"/>
                          <a:ea typeface="HG丸ｺﾞｼｯｸM-PRO" panose="020F0600000000000000" pitchFamily="50" charset="-128"/>
                        </a:rPr>
                        <a:t>200</a:t>
                      </a:r>
                      <a:r>
                        <a:rPr kumimoji="1" lang="ja-JP" altLang="en-US" sz="1000" dirty="0" smtClean="0">
                          <a:latin typeface="HG丸ｺﾞｼｯｸM-PRO" panose="020F0600000000000000" pitchFamily="50" charset="-128"/>
                          <a:ea typeface="HG丸ｺﾞｼｯｸM-PRO" panose="020F0600000000000000" pitchFamily="50" charset="-128"/>
                        </a:rPr>
                        <a:t>万円</a:t>
                      </a:r>
                      <a:r>
                        <a:rPr kumimoji="1" lang="en-US" altLang="ja-JP" sz="1000" dirty="0" smtClean="0">
                          <a:latin typeface="HG丸ｺﾞｼｯｸM-PRO" panose="020F0600000000000000" pitchFamily="50" charset="-128"/>
                          <a:ea typeface="HG丸ｺﾞｼｯｸM-PRO" panose="020F0600000000000000" pitchFamily="50" charset="-128"/>
                        </a:rPr>
                        <a:t>)</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１／２</a:t>
                      </a:r>
                    </a:p>
                    <a:p>
                      <a:r>
                        <a:rPr kumimoji="1" lang="ja-JP" altLang="en-US" sz="1000" dirty="0" smtClean="0">
                          <a:latin typeface="HG丸ｺﾞｼｯｸM-PRO" panose="020F0600000000000000" pitchFamily="50" charset="-128"/>
                          <a:ea typeface="HG丸ｺﾞｼｯｸM-PRO" panose="020F0600000000000000" pitchFamily="50" charset="-128"/>
                        </a:rPr>
                        <a:t>以内</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CCFFCC"/>
                    </a:solidFill>
                  </a:tcPr>
                </a:tc>
                <a:extLst>
                  <a:ext uri="{0D108BD9-81ED-4DB2-BD59-A6C34878D82A}">
                    <a16:rowId xmlns:a16="http://schemas.microsoft.com/office/drawing/2014/main" val="189363530"/>
                  </a:ext>
                </a:extLst>
              </a:tr>
              <a:tr h="1156768">
                <a:tc>
                  <a:txBody>
                    <a:bodyPr/>
                    <a:lstStyle/>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⑧市場対応型製品</a:t>
                      </a:r>
                    </a:p>
                    <a:p>
                      <a:r>
                        <a:rPr kumimoji="1" lang="ja-JP" altLang="en-US"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開発支援事業</a:t>
                      </a:r>
                    </a:p>
                    <a:p>
                      <a:r>
                        <a:rPr kumimoji="1" lang="ja-JP" altLang="ja-JP" sz="10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（共同研究開発）</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no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道内において構成員が１／２以上の中小企業者等であるものが新分野・新市場への進出等の為に大学などと連携して行う加工組立型工業、基盤技術産業、食関連産業等、環境・エネルギー産業、</a:t>
                      </a:r>
                      <a:r>
                        <a:rPr kumimoji="1" lang="en-US" altLang="ja-JP" sz="1000" dirty="0" smtClean="0">
                          <a:latin typeface="HG丸ｺﾞｼｯｸM-PRO" panose="020F0600000000000000" pitchFamily="50" charset="-128"/>
                          <a:ea typeface="HG丸ｺﾞｼｯｸM-PRO" panose="020F0600000000000000" pitchFamily="50" charset="-128"/>
                        </a:rPr>
                        <a:t>IT</a:t>
                      </a:r>
                      <a:r>
                        <a:rPr kumimoji="1" lang="ja-JP" altLang="en-US" sz="1000" dirty="0" smtClean="0">
                          <a:latin typeface="HG丸ｺﾞｼｯｸM-PRO" panose="020F0600000000000000" pitchFamily="50" charset="-128"/>
                          <a:ea typeface="HG丸ｺﾞｼｯｸM-PRO" panose="020F0600000000000000" pitchFamily="50" charset="-128"/>
                        </a:rPr>
                        <a:t>産業に関する共同研究開発及びこれに伴う市場調査等に要する経費（市場調査等のみを行う場合を除く）</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ja-JP" altLang="en-US" sz="1000" dirty="0" smtClean="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noFill/>
                  </a:tcPr>
                </a:tc>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500</a:t>
                      </a:r>
                      <a:r>
                        <a:rPr kumimoji="1" lang="ja-JP" altLang="en-US" sz="1000" dirty="0" smtClean="0">
                          <a:latin typeface="HG丸ｺﾞｼｯｸM-PRO" panose="020F0600000000000000" pitchFamily="50" charset="-128"/>
                          <a:ea typeface="HG丸ｺﾞｼｯｸM-PRO" panose="020F0600000000000000" pitchFamily="50" charset="-128"/>
                        </a:rPr>
                        <a:t>万円</a:t>
                      </a: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うち市場調査</a:t>
                      </a:r>
                    </a:p>
                    <a:p>
                      <a:r>
                        <a:rPr kumimoji="1" lang="ja-JP" altLang="en-US" sz="1000" dirty="0" smtClean="0">
                          <a:latin typeface="HG丸ｺﾞｼｯｸM-PRO" panose="020F0600000000000000" pitchFamily="50" charset="-128"/>
                          <a:ea typeface="HG丸ｺﾞｼｯｸM-PRO" panose="020F0600000000000000" pitchFamily="50" charset="-128"/>
                        </a:rPr>
                        <a:t>等に要する経</a:t>
                      </a:r>
                    </a:p>
                    <a:p>
                      <a:r>
                        <a:rPr kumimoji="1" lang="ja-JP" altLang="en-US" sz="1000" dirty="0" smtClean="0">
                          <a:latin typeface="HG丸ｺﾞｼｯｸM-PRO" panose="020F0600000000000000" pitchFamily="50" charset="-128"/>
                          <a:ea typeface="HG丸ｺﾞｼｯｸM-PRO" panose="020F0600000000000000" pitchFamily="50" charset="-128"/>
                        </a:rPr>
                        <a:t>費</a:t>
                      </a:r>
                      <a:r>
                        <a:rPr kumimoji="1" lang="en-US" altLang="ja-JP" sz="1000" dirty="0" smtClean="0">
                          <a:latin typeface="HG丸ｺﾞｼｯｸM-PRO" panose="020F0600000000000000" pitchFamily="50" charset="-128"/>
                          <a:ea typeface="HG丸ｺﾞｼｯｸM-PRO" panose="020F0600000000000000" pitchFamily="50" charset="-128"/>
                        </a:rPr>
                        <a:t>200</a:t>
                      </a:r>
                      <a:r>
                        <a:rPr kumimoji="1" lang="ja-JP" altLang="en-US" sz="1000" dirty="0" smtClean="0">
                          <a:latin typeface="HG丸ｺﾞｼｯｸM-PRO" panose="020F0600000000000000" pitchFamily="50" charset="-128"/>
                          <a:ea typeface="HG丸ｺﾞｼｯｸM-PRO" panose="020F0600000000000000" pitchFamily="50" charset="-128"/>
                        </a:rPr>
                        <a:t>万円</a:t>
                      </a:r>
                      <a:r>
                        <a:rPr kumimoji="1" lang="en-US" altLang="ja-JP" sz="1000" dirty="0" smtClean="0">
                          <a:latin typeface="HG丸ｺﾞｼｯｸM-PRO" panose="020F0600000000000000" pitchFamily="50" charset="-128"/>
                          <a:ea typeface="HG丸ｺﾞｼｯｸM-PRO" panose="020F0600000000000000" pitchFamily="50" charset="-128"/>
                        </a:rPr>
                        <a:t>)</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noFill/>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１／２</a:t>
                      </a:r>
                    </a:p>
                    <a:p>
                      <a:r>
                        <a:rPr kumimoji="1" lang="ja-JP" altLang="en-US" sz="1000" dirty="0" smtClean="0">
                          <a:latin typeface="HG丸ｺﾞｼｯｸM-PRO" panose="020F0600000000000000" pitchFamily="50" charset="-128"/>
                          <a:ea typeface="HG丸ｺﾞｼｯｸM-PRO" panose="020F0600000000000000" pitchFamily="50" charset="-128"/>
                        </a:rPr>
                        <a:t>以内</a:t>
                      </a:r>
                    </a:p>
                    <a:p>
                      <a:endParaRPr kumimoji="1" lang="ja-JP" altLang="en-US" sz="1000" dirty="0">
                        <a:latin typeface="HG丸ｺﾞｼｯｸM-PRO" panose="020F0600000000000000" pitchFamily="50" charset="-128"/>
                        <a:ea typeface="HG丸ｺﾞｼｯｸM-PRO" panose="020F0600000000000000" pitchFamily="50" charset="-128"/>
                      </a:endParaRPr>
                    </a:p>
                  </a:txBody>
                  <a:tcPr>
                    <a:lnL w="6350" cap="flat" cmpd="sng" algn="ctr">
                      <a:solidFill>
                        <a:srgbClr val="002060"/>
                      </a:solidFill>
                      <a:prstDash val="solid"/>
                      <a:round/>
                      <a:headEnd type="none" w="med" len="med"/>
                      <a:tailEnd type="none" w="med" len="med"/>
                    </a:lnL>
                    <a:lnT w="6350" cap="flat" cmpd="sng" algn="ctr">
                      <a:solidFill>
                        <a:srgbClr val="002060"/>
                      </a:solidFill>
                      <a:prstDash val="solid"/>
                      <a:round/>
                      <a:headEnd type="none" w="med" len="med"/>
                      <a:tailEnd type="none" w="med" len="med"/>
                    </a:lnT>
                    <a:noFill/>
                  </a:tcPr>
                </a:tc>
                <a:extLst>
                  <a:ext uri="{0D108BD9-81ED-4DB2-BD59-A6C34878D82A}">
                    <a16:rowId xmlns:a16="http://schemas.microsoft.com/office/drawing/2014/main" val="555370219"/>
                  </a:ext>
                </a:extLst>
              </a:tr>
            </a:tbl>
          </a:graphicData>
        </a:graphic>
      </p:graphicFrame>
      <p:sp>
        <p:nvSpPr>
          <p:cNvPr id="5" name="正方形/長方形 4"/>
          <p:cNvSpPr/>
          <p:nvPr/>
        </p:nvSpPr>
        <p:spPr>
          <a:xfrm>
            <a:off x="200560" y="235410"/>
            <a:ext cx="6427597" cy="7950967"/>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2613836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1579</TotalTime>
  <Words>1738</Words>
  <Application>Microsoft Office PowerPoint</Application>
  <PresentationFormat>A4 210 x 297 mm</PresentationFormat>
  <Paragraphs>137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立花 靖史</dc:creator>
  <cp:lastModifiedBy>水葉 裕孝</cp:lastModifiedBy>
  <cp:revision>150</cp:revision>
  <cp:lastPrinted>2023-04-17T23:41:55Z</cp:lastPrinted>
  <dcterms:created xsi:type="dcterms:W3CDTF">2021-10-29T01:27:52Z</dcterms:created>
  <dcterms:modified xsi:type="dcterms:W3CDTF">2023-04-25T23:51:43Z</dcterms:modified>
</cp:coreProperties>
</file>